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4660"/>
  </p:normalViewPr>
  <p:slideViewPr>
    <p:cSldViewPr snapToGrid="0">
      <p:cViewPr varScale="1">
        <p:scale>
          <a:sx n="105" d="100"/>
          <a:sy n="105" d="100"/>
        </p:scale>
        <p:origin x="13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r>
              <a:rPr lang="en-US" dirty="0"/>
              <a:t>1</a:t>
            </a:r>
          </a:p>
        </p:txBody>
      </p:sp>
    </p:spTree>
    <p:extLst>
      <p:ext uri="{BB962C8B-B14F-4D97-AF65-F5344CB8AC3E}">
        <p14:creationId xmlns:p14="http://schemas.microsoft.com/office/powerpoint/2010/main" val="1012976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47370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2571740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6356353"/>
            <a:ext cx="2057400" cy="365125"/>
          </a:xfrm>
          <a:prstGeom prst="rect">
            <a:avLst/>
          </a:prstGeom>
        </p:spPr>
        <p:txBody>
          <a:bodyPr/>
          <a:lstStyle/>
          <a:p>
            <a:fld id="{C9707ED1-A9BE-4470-82CE-CA6E54A1F7D3}" type="datetimeFigureOut">
              <a:rPr lang="en-US" smtClean="0"/>
              <a:t>12/28/2022</a:t>
            </a:fld>
            <a:endParaRPr lang="en-US" dirty="0"/>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2479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29386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838547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1181579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35581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76711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163470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169740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707ED1-A9BE-4470-82CE-CA6E54A1F7D3}" type="datetimeFigureOut">
              <a:rPr lang="en-US" smtClean="0"/>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E763DD-F264-4486-AEEE-1CF9354506A9}" type="slidenum">
              <a:rPr lang="en-US" smtClean="0"/>
              <a:t>‹#›</a:t>
            </a:fld>
            <a:endParaRPr lang="en-US" dirty="0"/>
          </a:p>
        </p:txBody>
      </p:sp>
    </p:spTree>
    <p:extLst>
      <p:ext uri="{BB962C8B-B14F-4D97-AF65-F5344CB8AC3E}">
        <p14:creationId xmlns:p14="http://schemas.microsoft.com/office/powerpoint/2010/main" val="36657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12/28/2022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1</a:t>
            </a:r>
          </a:p>
        </p:txBody>
      </p:sp>
      <p:sp>
        <p:nvSpPr>
          <p:cNvPr id="7" name="Rectangle 6"/>
          <p:cNvSpPr/>
          <p:nvPr userDrawn="1"/>
        </p:nvSpPr>
        <p:spPr>
          <a:xfrm>
            <a:off x="0" y="-1"/>
            <a:ext cx="9144000" cy="1143000"/>
          </a:xfrm>
          <a:prstGeom prst="rect">
            <a:avLst/>
          </a:prstGeom>
          <a:solidFill>
            <a:srgbClr val="004E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Title 1"/>
          <p:cNvSpPr txBox="1">
            <a:spLocks/>
          </p:cNvSpPr>
          <p:nvPr userDrawn="1"/>
        </p:nvSpPr>
        <p:spPr>
          <a:xfrm>
            <a:off x="2788155" y="291713"/>
            <a:ext cx="4708114" cy="710034"/>
          </a:xfrm>
          <a:prstGeom prst="rect">
            <a:avLst/>
          </a:prstGeom>
        </p:spPr>
        <p:txBody>
          <a:bodyPr vert="horz" lIns="68580" tIns="34290" rIns="68580" bIns="3429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Impact" panose="020B0806030902050204" pitchFamily="34" charset="0"/>
                <a:ea typeface="+mj-ea"/>
                <a:cs typeface="+mj-cs"/>
              </a:defRPr>
            </a:lvl1pPr>
          </a:lstStyle>
          <a:p>
            <a:r>
              <a:rPr lang="en-US" sz="3300" dirty="0">
                <a:solidFill>
                  <a:schemeClr val="bg1"/>
                </a:solidFill>
              </a:rPr>
              <a:t>SHOUT ts/tw QUICK START GUIDE</a:t>
            </a:r>
          </a:p>
        </p:txBody>
      </p:sp>
      <p:pic>
        <p:nvPicPr>
          <p:cNvPr id="9" name="Picture 8" descr="Text&#10;&#10;Description automatically generated">
            <a:extLst>
              <a:ext uri="{FF2B5EF4-FFF2-40B4-BE49-F238E27FC236}">
                <a16:creationId xmlns:a16="http://schemas.microsoft.com/office/drawing/2014/main" id="{FCC3476B-D92F-43B7-BF43-1EFA05B4819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76877" y="291716"/>
            <a:ext cx="1091371" cy="559573"/>
          </a:xfrm>
          <a:prstGeom prst="rect">
            <a:avLst/>
          </a:prstGeom>
        </p:spPr>
      </p:pic>
    </p:spTree>
    <p:extLst>
      <p:ext uri="{BB962C8B-B14F-4D97-AF65-F5344CB8AC3E}">
        <p14:creationId xmlns:p14="http://schemas.microsoft.com/office/powerpoint/2010/main" val="3185150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1371" y="1225805"/>
            <a:ext cx="8881110" cy="523220"/>
          </a:xfrm>
          <a:prstGeom prst="rect">
            <a:avLst/>
          </a:prstGeom>
          <a:noFill/>
        </p:spPr>
        <p:txBody>
          <a:bodyPr wrap="square" rtlCol="0">
            <a:spAutoFit/>
          </a:bodyPr>
          <a:lstStyle/>
          <a:p>
            <a:r>
              <a:rPr lang="en-US" sz="1400" b="1" dirty="0"/>
              <a:t>DEVICE DESCRIPTION: </a:t>
            </a:r>
            <a:r>
              <a:rPr lang="en-US" sz="1400" dirty="0"/>
              <a:t>The SHOUT tw comprises a touchscreen, a Power/Back button, an LED Status Display, a guarded Emergency button, and a USB port. </a:t>
            </a:r>
            <a:endParaRPr lang="en-US" sz="1400" b="1" dirty="0"/>
          </a:p>
        </p:txBody>
      </p:sp>
      <p:grpSp>
        <p:nvGrpSpPr>
          <p:cNvPr id="96" name="Group 95"/>
          <p:cNvGrpSpPr/>
          <p:nvPr/>
        </p:nvGrpSpPr>
        <p:grpSpPr>
          <a:xfrm>
            <a:off x="4904752" y="2439436"/>
            <a:ext cx="3701228" cy="3429000"/>
            <a:chOff x="5345868" y="2109581"/>
            <a:chExt cx="4934970" cy="4572000"/>
          </a:xfrm>
        </p:grpSpPr>
        <p:pic>
          <p:nvPicPr>
            <p:cNvPr id="23" name="Picture 22" descr="Description: C:\D Drive\Iridium Information\9603 Products\SHOUT gsm\MS Word\Pics\SHOUT gsm Back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7343" y="2109581"/>
              <a:ext cx="2543495" cy="4572000"/>
            </a:xfrm>
            <a:prstGeom prst="rect">
              <a:avLst/>
            </a:prstGeom>
            <a:noFill/>
            <a:extLst>
              <a:ext uri="{909E8E84-426E-40DD-AFC4-6F175D3DCCD1}">
                <a14:hiddenFill xmlns:a14="http://schemas.microsoft.com/office/drawing/2010/main">
                  <a:solidFill>
                    <a:srgbClr val="FFFFFF"/>
                  </a:solidFill>
                </a14:hiddenFill>
              </a:ext>
            </a:extLst>
          </p:spPr>
        </p:pic>
        <p:cxnSp>
          <p:nvCxnSpPr>
            <p:cNvPr id="24" name="AutoShape 9241"/>
            <p:cNvCxnSpPr>
              <a:cxnSpLocks noChangeShapeType="1"/>
              <a:endCxn id="25" idx="3"/>
            </p:cNvCxnSpPr>
            <p:nvPr/>
          </p:nvCxnSpPr>
          <p:spPr bwMode="auto">
            <a:xfrm flipH="1" flipV="1">
              <a:off x="7648216" y="4127160"/>
              <a:ext cx="460480" cy="223563"/>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25" name="Text Box 9649"/>
            <p:cNvSpPr txBox="1">
              <a:spLocks noChangeArrowheads="1"/>
            </p:cNvSpPr>
            <p:nvPr/>
          </p:nvSpPr>
          <p:spPr bwMode="auto">
            <a:xfrm>
              <a:off x="6039736" y="3937364"/>
              <a:ext cx="1608480"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ctr" anchorCtr="0" upright="1">
              <a:noAutofit/>
            </a:bodyPr>
            <a:lstStyle/>
            <a:p>
              <a:pPr algn="r"/>
              <a:r>
                <a:rPr lang="en-US" sz="1400" dirty="0" smtClean="0">
                  <a:solidFill>
                    <a:srgbClr val="000000"/>
                  </a:solidFill>
                  <a:ea typeface="MS Mincho"/>
                  <a:cs typeface="Arial" panose="020B0604020202020204" pitchFamily="34" charset="0"/>
                </a:rPr>
                <a:t>Rotating Guard</a:t>
              </a:r>
              <a:endParaRPr lang="en-US" sz="1400" dirty="0">
                <a:solidFill>
                  <a:srgbClr val="000000"/>
                </a:solidFill>
                <a:ea typeface="MS Mincho"/>
                <a:cs typeface="Arial" panose="020B0604020202020204" pitchFamily="34" charset="0"/>
              </a:endParaRPr>
            </a:p>
          </p:txBody>
        </p:sp>
        <p:sp>
          <p:nvSpPr>
            <p:cNvPr id="33" name="Text Box 9650"/>
            <p:cNvSpPr txBox="1">
              <a:spLocks noChangeArrowheads="1"/>
            </p:cNvSpPr>
            <p:nvPr/>
          </p:nvSpPr>
          <p:spPr bwMode="auto">
            <a:xfrm>
              <a:off x="5345868" y="5156154"/>
              <a:ext cx="2030553"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dirty="0">
                  <a:solidFill>
                    <a:srgbClr val="000000"/>
                  </a:solidFill>
                  <a:ea typeface="MS Mincho"/>
                  <a:cs typeface="Arial" panose="020B0604020202020204" pitchFamily="34" charset="0"/>
                </a:rPr>
                <a:t>Emergency Button</a:t>
              </a:r>
            </a:p>
          </p:txBody>
        </p:sp>
      </p:grpSp>
      <p:grpSp>
        <p:nvGrpSpPr>
          <p:cNvPr id="99" name="Group 98"/>
          <p:cNvGrpSpPr/>
          <p:nvPr/>
        </p:nvGrpSpPr>
        <p:grpSpPr>
          <a:xfrm>
            <a:off x="191116" y="2474637"/>
            <a:ext cx="5071824" cy="3429001"/>
            <a:chOff x="254825" y="2156516"/>
            <a:chExt cx="6762428" cy="4572000"/>
          </a:xfrm>
        </p:grpSpPr>
        <p:pic>
          <p:nvPicPr>
            <p:cNvPr id="63" name="Picture 62" descr="Description: C:\D Drive\SHOUT gsm Fro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6445" y="2156516"/>
              <a:ext cx="2141523" cy="4572000"/>
            </a:xfrm>
            <a:prstGeom prst="rect">
              <a:avLst/>
            </a:prstGeom>
            <a:noFill/>
            <a:extLst>
              <a:ext uri="{909E8E84-426E-40DD-AFC4-6F175D3DCCD1}">
                <a14:hiddenFill xmlns:a14="http://schemas.microsoft.com/office/drawing/2010/main">
                  <a:solidFill>
                    <a:srgbClr val="FFFFFF"/>
                  </a:solidFill>
                </a14:hiddenFill>
              </a:ext>
            </a:extLst>
          </p:spPr>
        </p:pic>
        <p:sp>
          <p:nvSpPr>
            <p:cNvPr id="66" name="Text Box 9644"/>
            <p:cNvSpPr txBox="1">
              <a:spLocks noChangeArrowheads="1"/>
            </p:cNvSpPr>
            <p:nvPr/>
          </p:nvSpPr>
          <p:spPr bwMode="auto">
            <a:xfrm>
              <a:off x="343467" y="2358671"/>
              <a:ext cx="1860868"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dirty="0">
                  <a:solidFill>
                    <a:srgbClr val="000000"/>
                  </a:solidFill>
                  <a:ea typeface="MS Mincho"/>
                  <a:cs typeface="Arial" panose="020B0604020202020204" pitchFamily="34" charset="0"/>
                </a:rPr>
                <a:t>Iridium Antenna</a:t>
              </a:r>
            </a:p>
          </p:txBody>
        </p:sp>
        <p:cxnSp>
          <p:nvCxnSpPr>
            <p:cNvPr id="67" name="AutoShape 9241"/>
            <p:cNvCxnSpPr>
              <a:cxnSpLocks noChangeShapeType="1"/>
            </p:cNvCxnSpPr>
            <p:nvPr/>
          </p:nvCxnSpPr>
          <p:spPr bwMode="auto">
            <a:xfrm flipH="1">
              <a:off x="2204334" y="2584279"/>
              <a:ext cx="548640" cy="0"/>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grpSp>
          <p:nvGrpSpPr>
            <p:cNvPr id="70" name="Group 69"/>
            <p:cNvGrpSpPr/>
            <p:nvPr/>
          </p:nvGrpSpPr>
          <p:grpSpPr>
            <a:xfrm>
              <a:off x="565851" y="4500490"/>
              <a:ext cx="2405165" cy="379591"/>
              <a:chOff x="222951" y="4500490"/>
              <a:chExt cx="2405165" cy="379591"/>
            </a:xfrm>
          </p:grpSpPr>
          <p:cxnSp>
            <p:nvCxnSpPr>
              <p:cNvPr id="68" name="AutoShape 9241"/>
              <p:cNvCxnSpPr>
                <a:cxnSpLocks noChangeShapeType="1"/>
              </p:cNvCxnSpPr>
              <p:nvPr/>
            </p:nvCxnSpPr>
            <p:spPr bwMode="auto">
              <a:xfrm flipH="1">
                <a:off x="1558973" y="4667079"/>
                <a:ext cx="1069143" cy="0"/>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69" name="Text Box 9644"/>
              <p:cNvSpPr txBox="1">
                <a:spLocks noChangeArrowheads="1"/>
              </p:cNvSpPr>
              <p:nvPr/>
            </p:nvSpPr>
            <p:spPr bwMode="auto">
              <a:xfrm>
                <a:off x="222951" y="4500490"/>
                <a:ext cx="1328034"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dirty="0">
                    <a:solidFill>
                      <a:srgbClr val="000000"/>
                    </a:solidFill>
                    <a:ea typeface="MS Mincho"/>
                    <a:cs typeface="Arial" panose="020B0604020202020204" pitchFamily="34" charset="0"/>
                  </a:rPr>
                  <a:t>Touchscreen</a:t>
                </a:r>
              </a:p>
            </p:txBody>
          </p:sp>
        </p:grpSp>
        <p:grpSp>
          <p:nvGrpSpPr>
            <p:cNvPr id="78" name="Group 77"/>
            <p:cNvGrpSpPr/>
            <p:nvPr/>
          </p:nvGrpSpPr>
          <p:grpSpPr>
            <a:xfrm>
              <a:off x="465873" y="5301447"/>
              <a:ext cx="2130903" cy="666849"/>
              <a:chOff x="465873" y="5301447"/>
              <a:chExt cx="2130903" cy="666849"/>
            </a:xfrm>
          </p:grpSpPr>
          <p:cxnSp>
            <p:nvCxnSpPr>
              <p:cNvPr id="75" name="AutoShape 9241"/>
              <p:cNvCxnSpPr>
                <a:cxnSpLocks noChangeShapeType="1"/>
              </p:cNvCxnSpPr>
              <p:nvPr/>
            </p:nvCxnSpPr>
            <p:spPr bwMode="auto">
              <a:xfrm flipH="1">
                <a:off x="1793513" y="5697796"/>
                <a:ext cx="803263" cy="0"/>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77" name="Text Box 9644"/>
              <p:cNvSpPr txBox="1">
                <a:spLocks noChangeArrowheads="1"/>
              </p:cNvSpPr>
              <p:nvPr/>
            </p:nvSpPr>
            <p:spPr bwMode="auto">
              <a:xfrm>
                <a:off x="465873" y="5301447"/>
                <a:ext cx="1428012" cy="6668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dirty="0">
                    <a:solidFill>
                      <a:srgbClr val="000000"/>
                    </a:solidFill>
                    <a:ea typeface="MS Mincho"/>
                    <a:cs typeface="Arial" panose="020B0604020202020204" pitchFamily="34" charset="0"/>
                  </a:rPr>
                  <a:t>USB Micro-B</a:t>
                </a:r>
                <a:br>
                  <a:rPr lang="en-US" sz="1400" dirty="0">
                    <a:solidFill>
                      <a:srgbClr val="000000"/>
                    </a:solidFill>
                    <a:ea typeface="MS Mincho"/>
                    <a:cs typeface="Arial" panose="020B0604020202020204" pitchFamily="34" charset="0"/>
                  </a:rPr>
                </a:br>
                <a:r>
                  <a:rPr lang="en-US" sz="1400" dirty="0">
                    <a:solidFill>
                      <a:srgbClr val="000000"/>
                    </a:solidFill>
                    <a:ea typeface="MS Mincho"/>
                    <a:cs typeface="Arial" panose="020B0604020202020204" pitchFamily="34" charset="0"/>
                  </a:rPr>
                  <a:t> Interface</a:t>
                </a:r>
              </a:p>
            </p:txBody>
          </p:sp>
        </p:grpSp>
        <p:cxnSp>
          <p:nvCxnSpPr>
            <p:cNvPr id="80" name="AutoShape 9241"/>
            <p:cNvCxnSpPr>
              <a:cxnSpLocks noChangeShapeType="1"/>
            </p:cNvCxnSpPr>
            <p:nvPr/>
          </p:nvCxnSpPr>
          <p:spPr bwMode="auto">
            <a:xfrm flipH="1">
              <a:off x="1875689" y="6199827"/>
              <a:ext cx="1069143" cy="0"/>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81" name="Text Box 9644"/>
            <p:cNvSpPr txBox="1">
              <a:spLocks noChangeArrowheads="1"/>
            </p:cNvSpPr>
            <p:nvPr/>
          </p:nvSpPr>
          <p:spPr bwMode="auto">
            <a:xfrm>
              <a:off x="254825" y="6033239"/>
              <a:ext cx="1908618"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dirty="0">
                  <a:solidFill>
                    <a:srgbClr val="000000"/>
                  </a:solidFill>
                  <a:ea typeface="MS Mincho"/>
                  <a:cs typeface="Arial" panose="020B0604020202020204" pitchFamily="34" charset="0"/>
                </a:rPr>
                <a:t>LED Status Display</a:t>
              </a:r>
            </a:p>
          </p:txBody>
        </p:sp>
        <p:sp>
          <p:nvSpPr>
            <p:cNvPr id="82" name="Text Box 9642"/>
            <p:cNvSpPr txBox="1">
              <a:spLocks noChangeArrowheads="1"/>
            </p:cNvSpPr>
            <p:nvPr/>
          </p:nvSpPr>
          <p:spPr bwMode="auto">
            <a:xfrm>
              <a:off x="3484108" y="2361909"/>
              <a:ext cx="2791467"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48006" tIns="34290" rIns="68580" bIns="34290" anchor="t" anchorCtr="0" upright="1">
              <a:spAutoFit/>
            </a:bodyPr>
            <a:lstStyle/>
            <a:p>
              <a:r>
                <a:rPr lang="en-US" sz="1400" dirty="0">
                  <a:solidFill>
                    <a:srgbClr val="000000"/>
                  </a:solidFill>
                  <a:ea typeface="MS Mincho"/>
                  <a:cs typeface="Arial" panose="020B0604020202020204" pitchFamily="34" charset="0"/>
                </a:rPr>
                <a:t>GPS Antenna (embedded)</a:t>
              </a:r>
            </a:p>
          </p:txBody>
        </p:sp>
        <p:cxnSp>
          <p:nvCxnSpPr>
            <p:cNvPr id="83" name="AutoShape 9241"/>
            <p:cNvCxnSpPr>
              <a:cxnSpLocks noChangeShapeType="1"/>
            </p:cNvCxnSpPr>
            <p:nvPr/>
          </p:nvCxnSpPr>
          <p:spPr bwMode="auto">
            <a:xfrm flipV="1">
              <a:off x="4063710" y="2679463"/>
              <a:ext cx="23657" cy="689357"/>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cxnSp>
          <p:nvCxnSpPr>
            <p:cNvPr id="91" name="AutoShape 9241"/>
            <p:cNvCxnSpPr>
              <a:cxnSpLocks noChangeShapeType="1"/>
            </p:cNvCxnSpPr>
            <p:nvPr/>
          </p:nvCxnSpPr>
          <p:spPr bwMode="auto">
            <a:xfrm flipV="1">
              <a:off x="4087368" y="3887826"/>
              <a:ext cx="1033160" cy="19357"/>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92" name="Text Box 9644"/>
            <p:cNvSpPr txBox="1">
              <a:spLocks noChangeArrowheads="1"/>
            </p:cNvSpPr>
            <p:nvPr/>
          </p:nvSpPr>
          <p:spPr bwMode="auto">
            <a:xfrm>
              <a:off x="5188453" y="3743615"/>
              <a:ext cx="1828800" cy="3795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r>
                <a:rPr lang="en-US" sz="1400" dirty="0">
                  <a:solidFill>
                    <a:srgbClr val="000000"/>
                  </a:solidFill>
                  <a:ea typeface="MS Mincho"/>
                  <a:cs typeface="Arial" panose="020B0604020202020204" pitchFamily="34" charset="0"/>
                </a:rPr>
                <a:t>Device Status</a:t>
              </a:r>
            </a:p>
          </p:txBody>
        </p:sp>
      </p:grpSp>
      <p:cxnSp>
        <p:nvCxnSpPr>
          <p:cNvPr id="97" name="AutoShape 9241"/>
          <p:cNvCxnSpPr>
            <a:cxnSpLocks noChangeShapeType="1"/>
            <a:endCxn id="98" idx="1"/>
          </p:cNvCxnSpPr>
          <p:nvPr/>
        </p:nvCxnSpPr>
        <p:spPr bwMode="auto">
          <a:xfrm flipV="1">
            <a:off x="2739230" y="5504735"/>
            <a:ext cx="1067927" cy="9647"/>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98" name="Text Box 9644"/>
          <p:cNvSpPr txBox="1">
            <a:spLocks noChangeArrowheads="1"/>
          </p:cNvSpPr>
          <p:nvPr/>
        </p:nvSpPr>
        <p:spPr bwMode="auto">
          <a:xfrm>
            <a:off x="3807157" y="5362388"/>
            <a:ext cx="1654571" cy="2846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r>
              <a:rPr lang="en-US" sz="1400" dirty="0">
                <a:solidFill>
                  <a:srgbClr val="000000"/>
                </a:solidFill>
                <a:ea typeface="MS Mincho"/>
                <a:cs typeface="Arial" panose="020B0604020202020204" pitchFamily="34" charset="0"/>
              </a:rPr>
              <a:t>Power/Back Button</a:t>
            </a:r>
          </a:p>
        </p:txBody>
      </p:sp>
      <p:cxnSp>
        <p:nvCxnSpPr>
          <p:cNvPr id="9" name="AutoShape 9241">
            <a:extLst>
              <a:ext uri="{FF2B5EF4-FFF2-40B4-BE49-F238E27FC236}">
                <a16:creationId xmlns:a16="http://schemas.microsoft.com/office/drawing/2014/main" id="{547E3E83-BA86-8812-5FEB-AD1632CA01A2}"/>
              </a:ext>
            </a:extLst>
          </p:cNvPr>
          <p:cNvCxnSpPr>
            <a:cxnSpLocks noChangeShapeType="1"/>
            <a:endCxn id="33" idx="3"/>
          </p:cNvCxnSpPr>
          <p:nvPr/>
        </p:nvCxnSpPr>
        <p:spPr bwMode="auto">
          <a:xfrm flipH="1">
            <a:off x="6427667" y="4372017"/>
            <a:ext cx="805237" cy="494696"/>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3" name="Rectangle 2"/>
          <p:cNvSpPr/>
          <p:nvPr/>
        </p:nvSpPr>
        <p:spPr>
          <a:xfrm>
            <a:off x="141371" y="1842964"/>
            <a:ext cx="6365225" cy="307777"/>
          </a:xfrm>
          <a:prstGeom prst="rect">
            <a:avLst/>
          </a:prstGeom>
        </p:spPr>
        <p:txBody>
          <a:bodyPr wrap="square">
            <a:spAutoFit/>
          </a:bodyPr>
          <a:lstStyle/>
          <a:p>
            <a:pPr marL="171450" indent="-285750">
              <a:buFont typeface="Wingdings" panose="05000000000000000000" pitchFamily="2" charset="2"/>
              <a:buChar char="q"/>
            </a:pPr>
            <a:r>
              <a:rPr lang="en-US" sz="1400" b="1" dirty="0"/>
              <a:t>IMPORTANT</a:t>
            </a:r>
            <a:r>
              <a:rPr lang="en-US" sz="1400" dirty="0"/>
              <a:t>: The SHOUT tw must have a full view of the sky during transmission. </a:t>
            </a:r>
          </a:p>
        </p:txBody>
      </p:sp>
    </p:spTree>
    <p:extLst>
      <p:ext uri="{BB962C8B-B14F-4D97-AF65-F5344CB8AC3E}">
        <p14:creationId xmlns:p14="http://schemas.microsoft.com/office/powerpoint/2010/main" val="179071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235616"/>
            <a:ext cx="8707376" cy="523220"/>
          </a:xfrm>
          <a:prstGeom prst="rect">
            <a:avLst/>
          </a:prstGeom>
          <a:noFill/>
        </p:spPr>
        <p:txBody>
          <a:bodyPr wrap="square" rtlCol="0">
            <a:spAutoFit/>
          </a:bodyPr>
          <a:lstStyle/>
          <a:p>
            <a:r>
              <a:rPr lang="en-US" sz="1400" b="1" dirty="0"/>
              <a:t>DEVICE STATUS SYMBOLS: </a:t>
            </a:r>
            <a:r>
              <a:rPr lang="en-US" sz="1400" dirty="0"/>
              <a:t>Device status symbols are displayed along the top three lines of all screens. </a:t>
            </a:r>
            <a:br>
              <a:rPr lang="en-US" sz="1400" dirty="0"/>
            </a:br>
            <a:r>
              <a:rPr lang="en-US" sz="1400" dirty="0"/>
              <a:t>Some symbols do not appear until an event is initiated, such as sending or receiving a message.</a:t>
            </a:r>
            <a:endParaRPr lang="en-US" sz="1400" b="1" dirty="0"/>
          </a:p>
        </p:txBody>
      </p:sp>
      <p:sp>
        <p:nvSpPr>
          <p:cNvPr id="25" name="Text Box 9644"/>
          <p:cNvSpPr txBox="1">
            <a:spLocks noChangeArrowheads="1"/>
          </p:cNvSpPr>
          <p:nvPr/>
        </p:nvSpPr>
        <p:spPr bwMode="auto">
          <a:xfrm>
            <a:off x="437831" y="3367232"/>
            <a:ext cx="1001434" cy="5001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b="1" dirty="0">
                <a:solidFill>
                  <a:srgbClr val="000000"/>
                </a:solidFill>
                <a:ea typeface="MS Mincho"/>
                <a:cs typeface="Arial" panose="020B0604020202020204" pitchFamily="34" charset="0"/>
              </a:rPr>
              <a:t>Iridium</a:t>
            </a:r>
            <a:br>
              <a:rPr lang="en-US" sz="1400" b="1" dirty="0">
                <a:solidFill>
                  <a:srgbClr val="000000"/>
                </a:solidFill>
                <a:ea typeface="MS Mincho"/>
                <a:cs typeface="Arial" panose="020B0604020202020204" pitchFamily="34" charset="0"/>
              </a:rPr>
            </a:br>
            <a:r>
              <a:rPr lang="en-US" sz="1400" b="1" dirty="0">
                <a:solidFill>
                  <a:srgbClr val="000000"/>
                </a:solidFill>
                <a:ea typeface="MS Mincho"/>
                <a:cs typeface="Arial" panose="020B0604020202020204" pitchFamily="34" charset="0"/>
              </a:rPr>
              <a:t>Signal</a:t>
            </a:r>
            <a:endParaRPr lang="en-US" sz="1400" dirty="0">
              <a:solidFill>
                <a:srgbClr val="000000"/>
              </a:solidFill>
              <a:ea typeface="MS Mincho"/>
              <a:cs typeface="Arial" panose="020B0604020202020204" pitchFamily="34" charset="0"/>
            </a:endParaRPr>
          </a:p>
        </p:txBody>
      </p:sp>
      <p:pic>
        <p:nvPicPr>
          <p:cNvPr id="17" name="Picture 16"/>
          <p:cNvPicPr>
            <a:picLocks noChangeAspect="1"/>
          </p:cNvPicPr>
          <p:nvPr/>
        </p:nvPicPr>
        <p:blipFill>
          <a:blip r:embed="rId2"/>
          <a:stretch>
            <a:fillRect/>
          </a:stretch>
        </p:blipFill>
        <p:spPr>
          <a:xfrm>
            <a:off x="1787943" y="3446896"/>
            <a:ext cx="5666188" cy="1028700"/>
          </a:xfrm>
          <a:prstGeom prst="rect">
            <a:avLst/>
          </a:prstGeom>
        </p:spPr>
      </p:pic>
      <p:cxnSp>
        <p:nvCxnSpPr>
          <p:cNvPr id="26" name="AutoShape 9241"/>
          <p:cNvCxnSpPr>
            <a:cxnSpLocks noChangeShapeType="1"/>
            <a:endCxn id="25" idx="3"/>
          </p:cNvCxnSpPr>
          <p:nvPr/>
        </p:nvCxnSpPr>
        <p:spPr bwMode="auto">
          <a:xfrm flipH="1">
            <a:off x="1439265" y="3614427"/>
            <a:ext cx="357672" cy="2874"/>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cxnSp>
        <p:nvCxnSpPr>
          <p:cNvPr id="29" name="Elbow Connector 28"/>
          <p:cNvCxnSpPr>
            <a:cxnSpLocks/>
            <a:endCxn id="32" idx="3"/>
          </p:cNvCxnSpPr>
          <p:nvPr/>
        </p:nvCxnSpPr>
        <p:spPr>
          <a:xfrm rot="10800000">
            <a:off x="4786490" y="3118384"/>
            <a:ext cx="1010534" cy="328512"/>
          </a:xfrm>
          <a:prstGeom prst="bentConnector3">
            <a:avLst>
              <a:gd name="adj1" fmla="val 1137"/>
            </a:avLst>
          </a:prstGeom>
          <a:ln w="28575">
            <a:solidFill>
              <a:srgbClr val="FF0000"/>
            </a:solidFill>
            <a:round/>
            <a:tailEnd type="triangle" w="lg" len="lg"/>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58952" y="2856774"/>
            <a:ext cx="4127538" cy="523220"/>
          </a:xfrm>
          <a:prstGeom prst="rect">
            <a:avLst/>
          </a:prstGeom>
          <a:noFill/>
        </p:spPr>
        <p:txBody>
          <a:bodyPr wrap="square" rtlCol="0">
            <a:spAutoFit/>
          </a:bodyPr>
          <a:lstStyle/>
          <a:p>
            <a:pPr algn="r">
              <a:spcBef>
                <a:spcPts val="600"/>
              </a:spcBef>
              <a:spcAft>
                <a:spcPts val="600"/>
              </a:spcAft>
            </a:pPr>
            <a:r>
              <a:rPr lang="en-US" sz="1400" dirty="0"/>
              <a:t>One or more messages are in the </a:t>
            </a:r>
            <a:r>
              <a:rPr lang="en-US" sz="1400" b="1" dirty="0"/>
              <a:t>Outbox</a:t>
            </a:r>
            <a:r>
              <a:rPr lang="en-US" sz="1400" dirty="0"/>
              <a:t> ready to be sent or one or more messages in queue failed to send</a:t>
            </a:r>
          </a:p>
        </p:txBody>
      </p:sp>
      <p:cxnSp>
        <p:nvCxnSpPr>
          <p:cNvPr id="37" name="Elbow Connector 36"/>
          <p:cNvCxnSpPr>
            <a:cxnSpLocks/>
            <a:endCxn id="43" idx="3"/>
          </p:cNvCxnSpPr>
          <p:nvPr/>
        </p:nvCxnSpPr>
        <p:spPr>
          <a:xfrm rot="10800000" flipV="1">
            <a:off x="4965192" y="4179886"/>
            <a:ext cx="1078993" cy="680961"/>
          </a:xfrm>
          <a:prstGeom prst="bentConnector3">
            <a:avLst>
              <a:gd name="adj1" fmla="val -847"/>
            </a:avLst>
          </a:prstGeom>
          <a:ln w="28575">
            <a:solidFill>
              <a:srgbClr val="FF0000"/>
            </a:solidFill>
            <a:round/>
            <a:tailEnd type="triangle" w="lg" len="lg"/>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078992" y="4599238"/>
            <a:ext cx="3886199" cy="523220"/>
          </a:xfrm>
          <a:prstGeom prst="rect">
            <a:avLst/>
          </a:prstGeom>
          <a:noFill/>
        </p:spPr>
        <p:txBody>
          <a:bodyPr wrap="square" rtlCol="0">
            <a:spAutoFit/>
          </a:bodyPr>
          <a:lstStyle/>
          <a:p>
            <a:pPr algn="r"/>
            <a:r>
              <a:rPr lang="en-US" sz="1400" b="1" dirty="0"/>
              <a:t>Tracking</a:t>
            </a:r>
            <a:r>
              <a:rPr lang="en-US" sz="1400" dirty="0"/>
              <a:t> on when the symbol is bright white. The symbol turns dimmed gray when tracking is off</a:t>
            </a:r>
          </a:p>
        </p:txBody>
      </p:sp>
      <p:cxnSp>
        <p:nvCxnSpPr>
          <p:cNvPr id="46" name="Elbow Connector 45"/>
          <p:cNvCxnSpPr>
            <a:cxnSpLocks/>
            <a:endCxn id="50" idx="3"/>
          </p:cNvCxnSpPr>
          <p:nvPr/>
        </p:nvCxnSpPr>
        <p:spPr>
          <a:xfrm rot="5400000">
            <a:off x="5171741" y="4413746"/>
            <a:ext cx="1544479" cy="1058468"/>
          </a:xfrm>
          <a:prstGeom prst="bentConnector2">
            <a:avLst/>
          </a:prstGeom>
          <a:ln w="28575">
            <a:solidFill>
              <a:srgbClr val="FF0000"/>
            </a:solidFill>
            <a:round/>
            <a:tailEnd type="triangle" w="lg" len="lg"/>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87552" y="5238166"/>
            <a:ext cx="4427194" cy="954107"/>
          </a:xfrm>
          <a:prstGeom prst="rect">
            <a:avLst/>
          </a:prstGeom>
          <a:noFill/>
        </p:spPr>
        <p:txBody>
          <a:bodyPr wrap="square" rtlCol="0">
            <a:spAutoFit/>
          </a:bodyPr>
          <a:lstStyle/>
          <a:p>
            <a:pPr algn="r"/>
            <a:r>
              <a:rPr lang="en-US" sz="1400" b="1" dirty="0"/>
              <a:t>Mailbox Check </a:t>
            </a:r>
            <a:r>
              <a:rPr lang="en-US" sz="1400" dirty="0"/>
              <a:t>is on when the symbol is bright white. The symbol turns dimmed gray when Mbox Check is off</a:t>
            </a:r>
            <a:r>
              <a:rPr lang="en-US" sz="1400" dirty="0" smtClean="0"/>
              <a:t>. It is only available when the Iridium link is enabled. It checks for any pending messages at the Iridium Gateway.</a:t>
            </a:r>
            <a:endParaRPr lang="en-US" sz="1400" dirty="0"/>
          </a:p>
        </p:txBody>
      </p:sp>
      <p:cxnSp>
        <p:nvCxnSpPr>
          <p:cNvPr id="70" name="Elbow Connector 69"/>
          <p:cNvCxnSpPr>
            <a:stCxn id="17" idx="3"/>
          </p:cNvCxnSpPr>
          <p:nvPr/>
        </p:nvCxnSpPr>
        <p:spPr>
          <a:xfrm>
            <a:off x="7454128" y="3961246"/>
            <a:ext cx="292754" cy="977568"/>
          </a:xfrm>
          <a:prstGeom prst="bentConnector2">
            <a:avLst/>
          </a:prstGeom>
          <a:ln w="28575">
            <a:solidFill>
              <a:srgbClr val="FF0000"/>
            </a:solidFill>
            <a:round/>
            <a:tailEnd type="triangle" w="lg" len="lg"/>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6949152" y="4978922"/>
            <a:ext cx="2194848" cy="738664"/>
          </a:xfrm>
          <a:prstGeom prst="rect">
            <a:avLst/>
          </a:prstGeom>
          <a:noFill/>
        </p:spPr>
        <p:txBody>
          <a:bodyPr wrap="square" rtlCol="0">
            <a:spAutoFit/>
          </a:bodyPr>
          <a:lstStyle/>
          <a:p>
            <a:r>
              <a:rPr lang="en-US" sz="1400" b="1" dirty="0"/>
              <a:t>Geofences: </a:t>
            </a:r>
            <a:br>
              <a:rPr lang="en-US" sz="1400" b="1" dirty="0"/>
            </a:br>
            <a:r>
              <a:rPr lang="en-US" sz="1400" dirty="0"/>
              <a:t>On - symbol is bright </a:t>
            </a:r>
            <a:r>
              <a:rPr lang="en-US" sz="1400" dirty="0" smtClean="0"/>
              <a:t>white </a:t>
            </a:r>
            <a:r>
              <a:rPr lang="en-US" sz="1400" dirty="0"/>
              <a:t/>
            </a:r>
            <a:br>
              <a:rPr lang="en-US" sz="1400" dirty="0"/>
            </a:br>
            <a:r>
              <a:rPr lang="en-US" sz="1400" dirty="0"/>
              <a:t>Off - symbol is </a:t>
            </a:r>
            <a:r>
              <a:rPr lang="en-US" sz="1400" dirty="0" smtClean="0"/>
              <a:t>dimmed</a:t>
            </a:r>
            <a:endParaRPr lang="en-US" sz="1400" dirty="0"/>
          </a:p>
        </p:txBody>
      </p:sp>
      <p:sp>
        <p:nvSpPr>
          <p:cNvPr id="75" name="TextBox 74"/>
          <p:cNvSpPr txBox="1"/>
          <p:nvPr/>
        </p:nvSpPr>
        <p:spPr>
          <a:xfrm>
            <a:off x="1491813" y="2561889"/>
            <a:ext cx="3656510" cy="307777"/>
          </a:xfrm>
          <a:prstGeom prst="rect">
            <a:avLst/>
          </a:prstGeom>
          <a:noFill/>
        </p:spPr>
        <p:txBody>
          <a:bodyPr wrap="square" rtlCol="0">
            <a:spAutoFit/>
          </a:bodyPr>
          <a:lstStyle/>
          <a:p>
            <a:pPr algn="r"/>
            <a:r>
              <a:rPr lang="en-US" sz="1400" dirty="0"/>
              <a:t>One or more unread messages are in the </a:t>
            </a:r>
            <a:r>
              <a:rPr lang="en-US" sz="1400" b="1" dirty="0"/>
              <a:t>Inbox</a:t>
            </a:r>
          </a:p>
        </p:txBody>
      </p:sp>
      <p:sp>
        <p:nvSpPr>
          <p:cNvPr id="76" name="TextBox 75"/>
          <p:cNvSpPr txBox="1"/>
          <p:nvPr/>
        </p:nvSpPr>
        <p:spPr>
          <a:xfrm>
            <a:off x="4074160" y="2218710"/>
            <a:ext cx="1496034" cy="307777"/>
          </a:xfrm>
          <a:prstGeom prst="rect">
            <a:avLst/>
          </a:prstGeom>
          <a:noFill/>
        </p:spPr>
        <p:txBody>
          <a:bodyPr wrap="square" rtlCol="0">
            <a:spAutoFit/>
          </a:bodyPr>
          <a:lstStyle/>
          <a:p>
            <a:pPr algn="r"/>
            <a:r>
              <a:rPr lang="en-US" sz="1400" b="1" dirty="0"/>
              <a:t>Audio</a:t>
            </a:r>
            <a:r>
              <a:rPr lang="en-US" sz="1400" dirty="0"/>
              <a:t> alert is on</a:t>
            </a:r>
          </a:p>
        </p:txBody>
      </p:sp>
      <p:sp>
        <p:nvSpPr>
          <p:cNvPr id="77" name="TextBox 76"/>
          <p:cNvSpPr txBox="1"/>
          <p:nvPr/>
        </p:nvSpPr>
        <p:spPr>
          <a:xfrm>
            <a:off x="2510542" y="1892796"/>
            <a:ext cx="3445574" cy="307777"/>
          </a:xfrm>
          <a:prstGeom prst="rect">
            <a:avLst/>
          </a:prstGeom>
          <a:noFill/>
        </p:spPr>
        <p:txBody>
          <a:bodyPr wrap="square" rtlCol="0">
            <a:spAutoFit/>
          </a:bodyPr>
          <a:lstStyle/>
          <a:p>
            <a:pPr algn="r"/>
            <a:r>
              <a:rPr lang="en-US" sz="1400" b="1" dirty="0"/>
              <a:t>Battery Indicator</a:t>
            </a:r>
            <a:r>
              <a:rPr lang="en-US" sz="1400" dirty="0"/>
              <a:t>: battery is being charged</a:t>
            </a:r>
          </a:p>
        </p:txBody>
      </p:sp>
      <p:cxnSp>
        <p:nvCxnSpPr>
          <p:cNvPr id="81" name="Elbow Connector 80"/>
          <p:cNvCxnSpPr>
            <a:cxnSpLocks/>
            <a:endCxn id="77" idx="3"/>
          </p:cNvCxnSpPr>
          <p:nvPr/>
        </p:nvCxnSpPr>
        <p:spPr>
          <a:xfrm rot="16200000" flipV="1">
            <a:off x="5825825" y="2176976"/>
            <a:ext cx="1400212" cy="1139629"/>
          </a:xfrm>
          <a:prstGeom prst="bentConnector2">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3" name="Elbow Connector 82"/>
          <p:cNvCxnSpPr>
            <a:cxnSpLocks/>
            <a:endCxn id="76" idx="3"/>
          </p:cNvCxnSpPr>
          <p:nvPr/>
        </p:nvCxnSpPr>
        <p:spPr>
          <a:xfrm rot="16200000" flipV="1">
            <a:off x="5499718" y="2443076"/>
            <a:ext cx="1088281" cy="947327"/>
          </a:xfrm>
          <a:prstGeom prst="bentConnector2">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7" name="Elbow Connector 86"/>
          <p:cNvCxnSpPr>
            <a:cxnSpLocks/>
            <a:endCxn id="75" idx="3"/>
          </p:cNvCxnSpPr>
          <p:nvPr/>
        </p:nvCxnSpPr>
        <p:spPr>
          <a:xfrm rot="10800000">
            <a:off x="5148323" y="2715778"/>
            <a:ext cx="971408" cy="731118"/>
          </a:xfrm>
          <a:prstGeom prst="bentConnector3">
            <a:avLst>
              <a:gd name="adj1" fmla="val 1993"/>
            </a:avLst>
          </a:prstGeom>
          <a:ln w="2857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24" name="Text Box 9644"/>
          <p:cNvSpPr txBox="1">
            <a:spLocks noChangeArrowheads="1"/>
          </p:cNvSpPr>
          <p:nvPr/>
        </p:nvSpPr>
        <p:spPr bwMode="auto">
          <a:xfrm>
            <a:off x="359004" y="3860183"/>
            <a:ext cx="1001434" cy="2846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b="1" dirty="0">
                <a:solidFill>
                  <a:srgbClr val="000000"/>
                </a:solidFill>
                <a:ea typeface="MS Mincho"/>
                <a:cs typeface="Arial" panose="020B0604020202020204" pitchFamily="34" charset="0"/>
              </a:rPr>
              <a:t>GPS Signal</a:t>
            </a:r>
            <a:endParaRPr lang="en-US" sz="1400" dirty="0">
              <a:solidFill>
                <a:srgbClr val="000000"/>
              </a:solidFill>
              <a:ea typeface="MS Mincho"/>
              <a:cs typeface="Arial" panose="020B0604020202020204" pitchFamily="34" charset="0"/>
            </a:endParaRPr>
          </a:p>
        </p:txBody>
      </p:sp>
      <p:cxnSp>
        <p:nvCxnSpPr>
          <p:cNvPr id="125" name="AutoShape 9241"/>
          <p:cNvCxnSpPr>
            <a:cxnSpLocks noChangeShapeType="1"/>
            <a:endCxn id="124" idx="3"/>
          </p:cNvCxnSpPr>
          <p:nvPr/>
        </p:nvCxnSpPr>
        <p:spPr bwMode="auto">
          <a:xfrm flipH="1" flipV="1">
            <a:off x="1360438" y="4002530"/>
            <a:ext cx="434953" cy="2064"/>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
        <p:nvSpPr>
          <p:cNvPr id="2" name="Text Box 9644">
            <a:extLst>
              <a:ext uri="{FF2B5EF4-FFF2-40B4-BE49-F238E27FC236}">
                <a16:creationId xmlns:a16="http://schemas.microsoft.com/office/drawing/2014/main" id="{744CF3DD-B71A-0ABB-02E7-BB88F1CAFB94}"/>
              </a:ext>
            </a:extLst>
          </p:cNvPr>
          <p:cNvSpPr txBox="1">
            <a:spLocks noChangeArrowheads="1"/>
          </p:cNvSpPr>
          <p:nvPr/>
        </p:nvSpPr>
        <p:spPr bwMode="auto">
          <a:xfrm>
            <a:off x="502260" y="4204607"/>
            <a:ext cx="1001434" cy="28469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34290" tIns="34290" rIns="48006" bIns="34290" anchor="t" anchorCtr="0" upright="1">
            <a:spAutoFit/>
          </a:bodyPr>
          <a:lstStyle/>
          <a:p>
            <a:pPr algn="r"/>
            <a:r>
              <a:rPr lang="en-US" sz="1400" b="1" dirty="0">
                <a:solidFill>
                  <a:srgbClr val="000000"/>
                </a:solidFill>
                <a:ea typeface="MS Mincho"/>
                <a:cs typeface="Arial" panose="020B0604020202020204" pitchFamily="34" charset="0"/>
              </a:rPr>
              <a:t>Date</a:t>
            </a:r>
            <a:endParaRPr lang="en-US" sz="1400" dirty="0">
              <a:solidFill>
                <a:srgbClr val="000000"/>
              </a:solidFill>
              <a:ea typeface="MS Mincho"/>
              <a:cs typeface="Arial" panose="020B0604020202020204" pitchFamily="34" charset="0"/>
            </a:endParaRPr>
          </a:p>
        </p:txBody>
      </p:sp>
      <p:cxnSp>
        <p:nvCxnSpPr>
          <p:cNvPr id="3" name="AutoShape 9241">
            <a:extLst>
              <a:ext uri="{FF2B5EF4-FFF2-40B4-BE49-F238E27FC236}">
                <a16:creationId xmlns:a16="http://schemas.microsoft.com/office/drawing/2014/main" id="{85C096C2-B705-5AFA-8781-DDE1C592B571}"/>
              </a:ext>
            </a:extLst>
          </p:cNvPr>
          <p:cNvCxnSpPr>
            <a:cxnSpLocks noChangeShapeType="1"/>
            <a:endCxn id="2" idx="3"/>
          </p:cNvCxnSpPr>
          <p:nvPr/>
        </p:nvCxnSpPr>
        <p:spPr bwMode="auto">
          <a:xfrm flipH="1" flipV="1">
            <a:off x="1503694" y="4346954"/>
            <a:ext cx="288649" cy="2064"/>
          </a:xfrm>
          <a:prstGeom prst="straightConnector1">
            <a:avLst/>
          </a:prstGeom>
          <a:noFill/>
          <a:ln w="28575">
            <a:solidFill>
              <a:srgbClr val="FF0000"/>
            </a:solidFill>
            <a:round/>
            <a:headEnd type="triangle" w="lg" len="lg"/>
            <a:tailEnd type="none" w="lg" len="lg"/>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5508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10640"/>
            <a:ext cx="8881110" cy="307777"/>
          </a:xfrm>
          <a:prstGeom prst="rect">
            <a:avLst/>
          </a:prstGeom>
          <a:noFill/>
        </p:spPr>
        <p:txBody>
          <a:bodyPr wrap="square" rtlCol="0">
            <a:spAutoFit/>
          </a:bodyPr>
          <a:lstStyle/>
          <a:p>
            <a:r>
              <a:rPr lang="en-US" sz="1400" b="1" dirty="0"/>
              <a:t>911 EMERGENCY</a:t>
            </a:r>
          </a:p>
        </p:txBody>
      </p:sp>
      <p:sp>
        <p:nvSpPr>
          <p:cNvPr id="3" name="TextBox 2"/>
          <p:cNvSpPr txBox="1"/>
          <p:nvPr/>
        </p:nvSpPr>
        <p:spPr>
          <a:xfrm>
            <a:off x="1" y="1515969"/>
            <a:ext cx="9077826" cy="3308598"/>
          </a:xfrm>
          <a:prstGeom prst="rect">
            <a:avLst/>
          </a:prstGeom>
          <a:noFill/>
        </p:spPr>
        <p:txBody>
          <a:bodyPr wrap="square" rtlCol="0">
            <a:spAutoFit/>
          </a:bodyPr>
          <a:lstStyle/>
          <a:p>
            <a:endParaRPr lang="en-US" sz="1350" dirty="0"/>
          </a:p>
          <a:p>
            <a:pPr marL="214313" indent="-214313">
              <a:buFont typeface="Wingdings" panose="05000000000000000000" pitchFamily="2" charset="2"/>
              <a:buChar char="q"/>
            </a:pPr>
            <a:r>
              <a:rPr lang="en-US" sz="1400" u="sng" dirty="0"/>
              <a:t>Activate 911 Emergency</a:t>
            </a:r>
            <a:r>
              <a:rPr lang="en-US" sz="1400" dirty="0"/>
              <a:t>: Press the </a:t>
            </a:r>
            <a:r>
              <a:rPr lang="en-US" sz="1400" b="1" dirty="0"/>
              <a:t>911 Emergency </a:t>
            </a:r>
            <a:r>
              <a:rPr lang="en-US" sz="1400" dirty="0"/>
              <a:t>button      on the device. </a:t>
            </a:r>
            <a:br>
              <a:rPr lang="en-US" sz="1400" dirty="0"/>
            </a:br>
            <a:r>
              <a:rPr lang="en-US" sz="1400" dirty="0"/>
              <a:t>The Status bar turns red and the status LED turns solid green. An alert is immediately sent to a designated monitoring center(s). </a:t>
            </a:r>
            <a:endParaRPr lang="en-US" sz="1400" b="1" dirty="0"/>
          </a:p>
          <a:p>
            <a:r>
              <a:rPr lang="en-US" sz="1400" dirty="0"/>
              <a:t/>
            </a:r>
            <a:br>
              <a:rPr lang="en-US" sz="1400" dirty="0"/>
            </a:br>
            <a:endParaRPr lang="en-US" sz="1400" dirty="0"/>
          </a:p>
          <a:p>
            <a:pPr marL="214313" indent="-214313">
              <a:buFont typeface="Wingdings" panose="05000000000000000000" pitchFamily="2" charset="2"/>
              <a:buChar char="q"/>
            </a:pPr>
            <a:endParaRPr lang="en-US" sz="1050" dirty="0"/>
          </a:p>
          <a:p>
            <a:endParaRPr lang="en-US" sz="1050" dirty="0"/>
          </a:p>
          <a:p>
            <a:endParaRPr lang="en-US" sz="1350" dirty="0"/>
          </a:p>
          <a:p>
            <a:endParaRPr lang="en-US" sz="1050" dirty="0"/>
          </a:p>
          <a:p>
            <a:pPr marL="214313" indent="-214313">
              <a:buFont typeface="Wingdings" panose="05000000000000000000" pitchFamily="2" charset="2"/>
              <a:buChar char="q"/>
            </a:pPr>
            <a:r>
              <a:rPr lang="en-US" sz="1400" u="sng" dirty="0"/>
              <a:t>Cancel 911 Emergency: </a:t>
            </a:r>
            <a:r>
              <a:rPr lang="en-US" sz="1400" dirty="0"/>
              <a:t>Navigate to the </a:t>
            </a:r>
            <a:r>
              <a:rPr lang="en-US" sz="1400" b="1" dirty="0"/>
              <a:t>Tracking Menu</a:t>
            </a:r>
            <a:r>
              <a:rPr lang="en-US" sz="1400" dirty="0"/>
              <a:t> and select </a:t>
            </a:r>
            <a:r>
              <a:rPr lang="en-US" sz="1400" b="1" dirty="0"/>
              <a:t>Cancel 911       </a:t>
            </a:r>
            <a:r>
              <a:rPr lang="en-US" sz="1400" dirty="0"/>
              <a:t>.</a:t>
            </a:r>
            <a:br>
              <a:rPr lang="en-US" sz="1400" dirty="0"/>
            </a:br>
            <a:r>
              <a:rPr lang="en-US" sz="1400" dirty="0"/>
              <a:t/>
            </a:r>
            <a:br>
              <a:rPr lang="en-US" sz="1400" dirty="0"/>
            </a:br>
            <a:r>
              <a:rPr lang="en-US" sz="1400" b="1" dirty="0"/>
              <a:t>NOTE</a:t>
            </a:r>
            <a:r>
              <a:rPr lang="en-US" sz="1400" dirty="0"/>
              <a:t>: The Cancellation message is queued in the Outbox to be transmitted, and the </a:t>
            </a:r>
            <a:br>
              <a:rPr lang="en-US" sz="1400" dirty="0"/>
            </a:br>
            <a:r>
              <a:rPr lang="en-US" sz="1400" dirty="0"/>
              <a:t>Emergency mode ends immediately. Turning the SHOUT ts off does not cancel the </a:t>
            </a:r>
            <a:br>
              <a:rPr lang="en-US" sz="1400" dirty="0"/>
            </a:br>
            <a:r>
              <a:rPr lang="en-US" sz="1400" dirty="0"/>
              <a:t>Emergency mode. You MUST select the </a:t>
            </a:r>
            <a:r>
              <a:rPr lang="en-US" sz="1400" b="1" dirty="0"/>
              <a:t>Cancel 911      </a:t>
            </a:r>
            <a:r>
              <a:rPr lang="en-US" sz="1400" b="1" dirty="0" smtClean="0"/>
              <a:t> </a:t>
            </a:r>
            <a:r>
              <a:rPr lang="en-US" sz="1400" dirty="0" smtClean="0"/>
              <a:t>option </a:t>
            </a:r>
            <a:r>
              <a:rPr lang="en-US" sz="1400" dirty="0"/>
              <a:t>to cancel the emergency.</a:t>
            </a:r>
          </a:p>
          <a:p>
            <a:pPr marL="257175" indent="-257175">
              <a:buFont typeface="+mj-lt"/>
              <a:buAutoNum type="arabicPeriod"/>
            </a:pPr>
            <a:endParaRPr lang="en-US" sz="1050" dirty="0"/>
          </a:p>
        </p:txBody>
      </p:sp>
      <p:pic>
        <p:nvPicPr>
          <p:cNvPr id="108" name="Picture 107"/>
          <p:cNvPicPr>
            <a:picLocks noChangeAspect="1"/>
          </p:cNvPicPr>
          <p:nvPr/>
        </p:nvPicPr>
        <p:blipFill>
          <a:blip r:embed="rId2"/>
          <a:stretch>
            <a:fillRect/>
          </a:stretch>
        </p:blipFill>
        <p:spPr>
          <a:xfrm>
            <a:off x="296141" y="2516512"/>
            <a:ext cx="2308474" cy="453199"/>
          </a:xfrm>
          <a:prstGeom prst="rect">
            <a:avLst/>
          </a:prstGeom>
        </p:spPr>
      </p:pic>
      <p:pic>
        <p:nvPicPr>
          <p:cNvPr id="110" name="Picture 109"/>
          <p:cNvPicPr>
            <a:picLocks noChangeAspect="1"/>
          </p:cNvPicPr>
          <p:nvPr/>
        </p:nvPicPr>
        <p:blipFill>
          <a:blip r:embed="rId3"/>
          <a:stretch>
            <a:fillRect/>
          </a:stretch>
        </p:blipFill>
        <p:spPr>
          <a:xfrm>
            <a:off x="3047673" y="2435242"/>
            <a:ext cx="1491241" cy="615738"/>
          </a:xfrm>
          <a:prstGeom prst="rect">
            <a:avLst/>
          </a:prstGeom>
        </p:spPr>
      </p:pic>
      <p:grpSp>
        <p:nvGrpSpPr>
          <p:cNvPr id="11" name="Group 10"/>
          <p:cNvGrpSpPr/>
          <p:nvPr/>
        </p:nvGrpSpPr>
        <p:grpSpPr>
          <a:xfrm>
            <a:off x="7006502" y="2508535"/>
            <a:ext cx="1691164" cy="2812733"/>
            <a:chOff x="9664883" y="2753109"/>
            <a:chExt cx="2254885" cy="3750310"/>
          </a:xfrm>
        </p:grpSpPr>
        <p:pic>
          <p:nvPicPr>
            <p:cNvPr id="101" name="Picture 10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64883" y="2753109"/>
              <a:ext cx="2254885" cy="3750310"/>
            </a:xfrm>
            <a:prstGeom prst="rect">
              <a:avLst/>
            </a:prstGeom>
            <a:noFill/>
            <a:ln w="9525">
              <a:noFill/>
              <a:miter lim="800000"/>
              <a:headEnd/>
              <a:tailEnd/>
            </a:ln>
          </p:spPr>
        </p:pic>
        <p:sp>
          <p:nvSpPr>
            <p:cNvPr id="6" name="Rectangle 5"/>
            <p:cNvSpPr/>
            <p:nvPr/>
          </p:nvSpPr>
          <p:spPr>
            <a:xfrm>
              <a:off x="11345785" y="4884821"/>
              <a:ext cx="569979" cy="6858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16" name="Rectangle 115"/>
            <p:cNvSpPr/>
            <p:nvPr/>
          </p:nvSpPr>
          <p:spPr>
            <a:xfrm>
              <a:off x="10381246" y="3218409"/>
              <a:ext cx="822158" cy="252664"/>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grpSp>
      <p:pic>
        <p:nvPicPr>
          <p:cNvPr id="118" name="Picture 117" descr="CancelEmergency"/>
          <p:cNvPicPr/>
          <p:nvPr/>
        </p:nvPicPr>
        <p:blipFill>
          <a:blip r:embed="rId5">
            <a:extLst>
              <a:ext uri="{28A0092B-C50C-407E-A947-70E740481C1C}">
                <a14:useLocalDpi xmlns:a14="http://schemas.microsoft.com/office/drawing/2010/main" val="0"/>
              </a:ext>
            </a:extLst>
          </a:blip>
          <a:srcRect/>
          <a:stretch>
            <a:fillRect/>
          </a:stretch>
        </p:blipFill>
        <p:spPr bwMode="auto">
          <a:xfrm>
            <a:off x="3966943" y="4345062"/>
            <a:ext cx="226219" cy="226219"/>
          </a:xfrm>
          <a:prstGeom prst="rect">
            <a:avLst/>
          </a:prstGeom>
          <a:noFill/>
        </p:spPr>
      </p:pic>
      <p:pic>
        <p:nvPicPr>
          <p:cNvPr id="119" name="Picture 118" descr="CancelEmergency"/>
          <p:cNvPicPr/>
          <p:nvPr/>
        </p:nvPicPr>
        <p:blipFill>
          <a:blip r:embed="rId5">
            <a:extLst>
              <a:ext uri="{28A0092B-C50C-407E-A947-70E740481C1C}">
                <a14:useLocalDpi xmlns:a14="http://schemas.microsoft.com/office/drawing/2010/main" val="0"/>
              </a:ext>
            </a:extLst>
          </a:blip>
          <a:srcRect/>
          <a:stretch>
            <a:fillRect/>
          </a:stretch>
        </p:blipFill>
        <p:spPr bwMode="auto">
          <a:xfrm>
            <a:off x="5890860" y="3484959"/>
            <a:ext cx="226219" cy="226219"/>
          </a:xfrm>
          <a:prstGeom prst="rect">
            <a:avLst/>
          </a:prstGeom>
          <a:noFill/>
        </p:spPr>
      </p:pic>
      <p:grpSp>
        <p:nvGrpSpPr>
          <p:cNvPr id="120" name="Group 119"/>
          <p:cNvGrpSpPr>
            <a:grpSpLocks/>
          </p:cNvGrpSpPr>
          <p:nvPr/>
        </p:nvGrpSpPr>
        <p:grpSpPr bwMode="auto">
          <a:xfrm>
            <a:off x="4538914" y="1850475"/>
            <a:ext cx="109538" cy="116682"/>
            <a:chOff x="9040" y="11119"/>
            <a:chExt cx="288" cy="302"/>
          </a:xfrm>
        </p:grpSpPr>
        <p:grpSp>
          <p:nvGrpSpPr>
            <p:cNvPr id="121" name="Group 120"/>
            <p:cNvGrpSpPr>
              <a:grpSpLocks/>
            </p:cNvGrpSpPr>
            <p:nvPr/>
          </p:nvGrpSpPr>
          <p:grpSpPr bwMode="auto">
            <a:xfrm>
              <a:off x="9105" y="11194"/>
              <a:ext cx="158" cy="158"/>
              <a:chOff x="9478" y="10848"/>
              <a:chExt cx="158" cy="158"/>
            </a:xfrm>
          </p:grpSpPr>
          <p:sp>
            <p:nvSpPr>
              <p:cNvPr id="123" name="Rectangle 122"/>
              <p:cNvSpPr>
                <a:spLocks noChangeArrowheads="1"/>
              </p:cNvSpPr>
              <p:nvPr/>
            </p:nvSpPr>
            <p:spPr bwMode="auto">
              <a:xfrm>
                <a:off x="9535" y="10848"/>
                <a:ext cx="43" cy="158"/>
              </a:xfrm>
              <a:prstGeom prst="rect">
                <a:avLst/>
              </a:prstGeom>
              <a:solidFill>
                <a:srgbClr val="C00000"/>
              </a:solidFill>
              <a:ln w="9525">
                <a:solidFill>
                  <a:srgbClr val="C00000"/>
                </a:solidFill>
                <a:miter lim="800000"/>
                <a:headEnd/>
                <a:tailEnd/>
              </a:ln>
            </p:spPr>
            <p:txBody>
              <a:bodyPr rot="0" vert="horz" wrap="square" lIns="68580" tIns="34290" rIns="68580" bIns="34290" anchor="t" anchorCtr="0" upright="1">
                <a:noAutofit/>
              </a:bodyPr>
              <a:lstStyle/>
              <a:p>
                <a:endParaRPr lang="en-US" sz="1350" dirty="0"/>
              </a:p>
            </p:txBody>
          </p:sp>
          <p:sp>
            <p:nvSpPr>
              <p:cNvPr id="124" name="Rectangle 123"/>
              <p:cNvSpPr>
                <a:spLocks noChangeArrowheads="1"/>
              </p:cNvSpPr>
              <p:nvPr/>
            </p:nvSpPr>
            <p:spPr bwMode="auto">
              <a:xfrm rot="-5400000">
                <a:off x="9535" y="10846"/>
                <a:ext cx="43" cy="158"/>
              </a:xfrm>
              <a:prstGeom prst="rect">
                <a:avLst/>
              </a:prstGeom>
              <a:solidFill>
                <a:srgbClr val="C00000"/>
              </a:solidFill>
              <a:ln w="9525">
                <a:solidFill>
                  <a:srgbClr val="C00000"/>
                </a:solidFill>
                <a:miter lim="800000"/>
                <a:headEnd/>
                <a:tailEnd/>
              </a:ln>
            </p:spPr>
            <p:txBody>
              <a:bodyPr rot="0" vert="horz" wrap="square" lIns="68580" tIns="34290" rIns="68580" bIns="34290" anchor="t" anchorCtr="0" upright="1">
                <a:noAutofit/>
              </a:bodyPr>
              <a:lstStyle/>
              <a:p>
                <a:endParaRPr lang="en-US" sz="1350" dirty="0"/>
              </a:p>
            </p:txBody>
          </p:sp>
        </p:grpSp>
        <p:sp>
          <p:nvSpPr>
            <p:cNvPr id="122" name="Oval 121"/>
            <p:cNvSpPr>
              <a:spLocks noChangeArrowheads="1"/>
            </p:cNvSpPr>
            <p:nvPr/>
          </p:nvSpPr>
          <p:spPr bwMode="auto">
            <a:xfrm>
              <a:off x="9040" y="11119"/>
              <a:ext cx="288" cy="302"/>
            </a:xfrm>
            <a:prstGeom prst="ellipse">
              <a:avLst/>
            </a:prstGeom>
            <a:solidFill>
              <a:srgbClr val="C00000"/>
            </a:solidFill>
            <a:ln w="9525">
              <a:solidFill>
                <a:srgbClr val="C00000"/>
              </a:solidFill>
              <a:round/>
              <a:headEnd/>
              <a:tailEnd/>
            </a:ln>
          </p:spPr>
          <p:txBody>
            <a:bodyPr rot="0" vert="horz" wrap="square" lIns="68580" tIns="34290" rIns="68580" bIns="34290" anchor="t" anchorCtr="0" upright="1">
              <a:noAutofit/>
            </a:bodyPr>
            <a:lstStyle/>
            <a:p>
              <a:endParaRPr lang="en-US" sz="1350" dirty="0"/>
            </a:p>
          </p:txBody>
        </p:sp>
      </p:grpSp>
    </p:spTree>
    <p:extLst>
      <p:ext uri="{BB962C8B-B14F-4D97-AF65-F5344CB8AC3E}">
        <p14:creationId xmlns:p14="http://schemas.microsoft.com/office/powerpoint/2010/main" val="245326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64442"/>
            <a:ext cx="8881110" cy="3070071"/>
          </a:xfrm>
          <a:prstGeom prst="rect">
            <a:avLst/>
          </a:prstGeom>
          <a:noFill/>
        </p:spPr>
        <p:txBody>
          <a:bodyPr wrap="square" rtlCol="0">
            <a:spAutoFit/>
          </a:bodyPr>
          <a:lstStyle/>
          <a:p>
            <a:r>
              <a:rPr lang="en-US" sz="1350" b="1" dirty="0"/>
              <a:t>POWER ON/OFF DEVICE</a:t>
            </a:r>
          </a:p>
          <a:p>
            <a:pPr marL="214313" indent="-214313">
              <a:buFont typeface="Wingdings" panose="05000000000000000000" pitchFamily="2" charset="2"/>
              <a:buChar char="q"/>
            </a:pPr>
            <a:endParaRPr lang="en-US" sz="1400" b="1" dirty="0"/>
          </a:p>
          <a:p>
            <a:pPr marL="214313" indent="-214313">
              <a:spcBef>
                <a:spcPts val="600"/>
              </a:spcBef>
              <a:spcAft>
                <a:spcPts val="600"/>
              </a:spcAft>
              <a:buFont typeface="Wingdings" panose="05000000000000000000" pitchFamily="2" charset="2"/>
              <a:buChar char="q"/>
            </a:pPr>
            <a:r>
              <a:rPr lang="en-US" sz="1400" dirty="0"/>
              <a:t>Press the </a:t>
            </a:r>
            <a:r>
              <a:rPr lang="en-US" sz="1400" b="1" dirty="0"/>
              <a:t>Power</a:t>
            </a:r>
            <a:r>
              <a:rPr lang="en-US" sz="1400" dirty="0"/>
              <a:t> button          for two seconds to </a:t>
            </a:r>
            <a:r>
              <a:rPr lang="en-US" sz="1400" u="sng" dirty="0"/>
              <a:t>turn on </a:t>
            </a:r>
            <a:r>
              <a:rPr lang="en-US" sz="1400" dirty="0"/>
              <a:t>device. </a:t>
            </a:r>
          </a:p>
          <a:p>
            <a:pPr marL="214313" indent="-214313">
              <a:spcBef>
                <a:spcPts val="600"/>
              </a:spcBef>
              <a:spcAft>
                <a:spcPts val="600"/>
              </a:spcAft>
              <a:buFont typeface="Wingdings" panose="05000000000000000000" pitchFamily="2" charset="2"/>
              <a:buChar char="q"/>
            </a:pPr>
            <a:r>
              <a:rPr lang="en-US" sz="1400" dirty="0"/>
              <a:t>Press the </a:t>
            </a:r>
            <a:r>
              <a:rPr lang="en-US" sz="1400" b="1" dirty="0"/>
              <a:t>Power</a:t>
            </a:r>
            <a:r>
              <a:rPr lang="en-US" sz="1400" dirty="0"/>
              <a:t> button         for two seconds to </a:t>
            </a:r>
            <a:r>
              <a:rPr lang="en-US" sz="1400" u="sng" dirty="0"/>
              <a:t>turn off</a:t>
            </a:r>
            <a:r>
              <a:rPr lang="en-US" sz="1400" dirty="0"/>
              <a:t> device. </a:t>
            </a:r>
            <a:br>
              <a:rPr lang="en-US" sz="1400" dirty="0"/>
            </a:br>
            <a:r>
              <a:rPr lang="en-US" sz="1400" dirty="0"/>
              <a:t>A Power-down Screen appears. </a:t>
            </a:r>
          </a:p>
          <a:p>
            <a:pPr marL="557213" lvl="1" indent="-214313">
              <a:spcBef>
                <a:spcPts val="600"/>
              </a:spcBef>
              <a:spcAft>
                <a:spcPts val="600"/>
              </a:spcAft>
              <a:buFont typeface="Wingdings" panose="05000000000000000000" pitchFamily="2" charset="2"/>
              <a:buChar char="§"/>
            </a:pPr>
            <a:r>
              <a:rPr lang="en-US" sz="1400" dirty="0"/>
              <a:t>Press </a:t>
            </a:r>
            <a:r>
              <a:rPr lang="en-US" sz="1400" b="1" dirty="0"/>
              <a:t>Turn Off </a:t>
            </a:r>
            <a:r>
              <a:rPr lang="en-US" sz="1400" dirty="0"/>
              <a:t>to turn off the SHOUT tw. </a:t>
            </a:r>
          </a:p>
          <a:p>
            <a:pPr marL="557213" lvl="1" indent="-214313">
              <a:spcBef>
                <a:spcPts val="600"/>
              </a:spcBef>
              <a:spcAft>
                <a:spcPts val="600"/>
              </a:spcAft>
              <a:buFont typeface="Wingdings" panose="05000000000000000000" pitchFamily="2" charset="2"/>
              <a:buChar char="§"/>
            </a:pPr>
            <a:r>
              <a:rPr lang="en-US" sz="1400" dirty="0"/>
              <a:t>Press </a:t>
            </a:r>
            <a:r>
              <a:rPr lang="en-US" sz="1400" b="1" dirty="0"/>
              <a:t>Lock</a:t>
            </a:r>
            <a:r>
              <a:rPr lang="en-US" sz="1400" dirty="0"/>
              <a:t> to go back to the power-up screen, or press </a:t>
            </a:r>
            <a:r>
              <a:rPr lang="en-US" sz="1400" b="1" dirty="0"/>
              <a:t>Cancel</a:t>
            </a:r>
            <a:r>
              <a:rPr lang="en-US" sz="1400" dirty="0"/>
              <a:t> to return to the previous screen</a:t>
            </a:r>
          </a:p>
          <a:p>
            <a:endParaRPr lang="en-US" sz="1400" b="1" dirty="0"/>
          </a:p>
          <a:p>
            <a:pPr marL="557213" lvl="1" indent="-214313">
              <a:buFont typeface="Wingdings" panose="05000000000000000000" pitchFamily="2" charset="2"/>
              <a:buChar char="§"/>
            </a:pPr>
            <a:endParaRPr lang="en-US" sz="1400" dirty="0"/>
          </a:p>
          <a:p>
            <a:pPr marL="557213" lvl="1" indent="-214313">
              <a:buFont typeface="Wingdings" panose="05000000000000000000" pitchFamily="2" charset="2"/>
              <a:buChar char="§"/>
            </a:pPr>
            <a:endParaRPr lang="en-US" sz="1400" dirty="0"/>
          </a:p>
          <a:p>
            <a:r>
              <a:rPr lang="en-US" sz="1400" dirty="0" smtClean="0"/>
              <a:t>.</a:t>
            </a:r>
            <a:endParaRPr lang="en-US" sz="1400" dirty="0"/>
          </a:p>
        </p:txBody>
      </p:sp>
      <p:grpSp>
        <p:nvGrpSpPr>
          <p:cNvPr id="35" name="Group 34"/>
          <p:cNvGrpSpPr>
            <a:grpSpLocks/>
          </p:cNvGrpSpPr>
          <p:nvPr/>
        </p:nvGrpSpPr>
        <p:grpSpPr bwMode="auto">
          <a:xfrm>
            <a:off x="2043461" y="1666202"/>
            <a:ext cx="247650" cy="152876"/>
            <a:chOff x="9531" y="8631"/>
            <a:chExt cx="520" cy="321"/>
          </a:xfrm>
        </p:grpSpPr>
        <p:grpSp>
          <p:nvGrpSpPr>
            <p:cNvPr id="36" name="Group 35"/>
            <p:cNvGrpSpPr>
              <a:grpSpLocks/>
            </p:cNvGrpSpPr>
            <p:nvPr/>
          </p:nvGrpSpPr>
          <p:grpSpPr bwMode="auto">
            <a:xfrm>
              <a:off x="9531" y="8631"/>
              <a:ext cx="265" cy="66"/>
              <a:chOff x="9357" y="4666"/>
              <a:chExt cx="265" cy="66"/>
            </a:xfrm>
          </p:grpSpPr>
          <p:grpSp>
            <p:nvGrpSpPr>
              <p:cNvPr id="43" name="Group 42"/>
              <p:cNvGrpSpPr>
                <a:grpSpLocks/>
              </p:cNvGrpSpPr>
              <p:nvPr/>
            </p:nvGrpSpPr>
            <p:grpSpPr bwMode="auto">
              <a:xfrm flipH="1">
                <a:off x="9512" y="4693"/>
                <a:ext cx="110" cy="39"/>
                <a:chOff x="10220" y="1377"/>
                <a:chExt cx="110" cy="39"/>
              </a:xfrm>
            </p:grpSpPr>
            <p:cxnSp>
              <p:nvCxnSpPr>
                <p:cNvPr id="47" name="AutoShape 14154"/>
                <p:cNvCxnSpPr>
                  <a:cxnSpLocks noChangeShapeType="1"/>
                </p:cNvCxnSpPr>
                <p:nvPr/>
              </p:nvCxnSpPr>
              <p:spPr bwMode="auto">
                <a:xfrm flipV="1">
                  <a:off x="10220" y="1377"/>
                  <a:ext cx="53" cy="3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8" name="AutoShape 14155"/>
                <p:cNvCxnSpPr>
                  <a:cxnSpLocks noChangeShapeType="1"/>
                </p:cNvCxnSpPr>
                <p:nvPr/>
              </p:nvCxnSpPr>
              <p:spPr bwMode="auto">
                <a:xfrm>
                  <a:off x="10272" y="1377"/>
                  <a:ext cx="5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44" name="Group 43"/>
              <p:cNvGrpSpPr>
                <a:grpSpLocks/>
              </p:cNvGrpSpPr>
              <p:nvPr/>
            </p:nvGrpSpPr>
            <p:grpSpPr bwMode="auto">
              <a:xfrm flipH="1">
                <a:off x="9357" y="4666"/>
                <a:ext cx="155" cy="58"/>
                <a:chOff x="8497" y="4913"/>
                <a:chExt cx="155" cy="58"/>
              </a:xfrm>
            </p:grpSpPr>
            <p:sp>
              <p:nvSpPr>
                <p:cNvPr id="45" name="AutoShape 14157"/>
                <p:cNvSpPr>
                  <a:spLocks noChangeArrowheads="1"/>
                </p:cNvSpPr>
                <p:nvPr/>
              </p:nvSpPr>
              <p:spPr bwMode="auto">
                <a:xfrm rot="5400000">
                  <a:off x="8588" y="4906"/>
                  <a:ext cx="58" cy="71"/>
                </a:xfrm>
                <a:prstGeom prst="triangle">
                  <a:avLst>
                    <a:gd name="adj" fmla="val 46051"/>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sp>
              <p:nvSpPr>
                <p:cNvPr id="46" name="Rectangle 45"/>
                <p:cNvSpPr>
                  <a:spLocks noChangeArrowheads="1"/>
                </p:cNvSpPr>
                <p:nvPr/>
              </p:nvSpPr>
              <p:spPr bwMode="auto">
                <a:xfrm rot="-5400000">
                  <a:off x="8533" y="4897"/>
                  <a:ext cx="14" cy="86"/>
                </a:xfrm>
                <a:prstGeom prst="rect">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grpSp>
        </p:grpSp>
        <p:sp>
          <p:nvSpPr>
            <p:cNvPr id="37" name="Oval 36"/>
            <p:cNvSpPr>
              <a:spLocks noChangeArrowheads="1"/>
            </p:cNvSpPr>
            <p:nvPr/>
          </p:nvSpPr>
          <p:spPr bwMode="auto">
            <a:xfrm>
              <a:off x="9763" y="8650"/>
              <a:ext cx="288" cy="30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68580" tIns="34290" rIns="68580" bIns="34290" anchor="t" anchorCtr="0" upright="1">
              <a:noAutofit/>
            </a:bodyPr>
            <a:lstStyle/>
            <a:p>
              <a:endParaRPr lang="en-US" sz="1350" dirty="0"/>
            </a:p>
          </p:txBody>
        </p:sp>
        <p:grpSp>
          <p:nvGrpSpPr>
            <p:cNvPr id="38" name="Group 37"/>
            <p:cNvGrpSpPr>
              <a:grpSpLocks/>
            </p:cNvGrpSpPr>
            <p:nvPr/>
          </p:nvGrpSpPr>
          <p:grpSpPr bwMode="auto">
            <a:xfrm>
              <a:off x="9828" y="8711"/>
              <a:ext cx="158" cy="173"/>
              <a:chOff x="9828" y="8711"/>
              <a:chExt cx="158" cy="173"/>
            </a:xfrm>
          </p:grpSpPr>
          <p:grpSp>
            <p:nvGrpSpPr>
              <p:cNvPr id="39" name="Group 38"/>
              <p:cNvGrpSpPr>
                <a:grpSpLocks/>
              </p:cNvGrpSpPr>
              <p:nvPr/>
            </p:nvGrpSpPr>
            <p:grpSpPr bwMode="auto">
              <a:xfrm>
                <a:off x="9828" y="8711"/>
                <a:ext cx="158" cy="173"/>
                <a:chOff x="9476" y="13113"/>
                <a:chExt cx="173" cy="187"/>
              </a:xfrm>
            </p:grpSpPr>
            <p:sp>
              <p:nvSpPr>
                <p:cNvPr id="41" name="AutoShape 14162"/>
                <p:cNvSpPr>
                  <a:spLocks noChangeArrowheads="1"/>
                </p:cNvSpPr>
                <p:nvPr/>
              </p:nvSpPr>
              <p:spPr bwMode="auto">
                <a:xfrm>
                  <a:off x="9476" y="13128"/>
                  <a:ext cx="173" cy="172"/>
                </a:xfrm>
                <a:prstGeom prst="donut">
                  <a:avLst>
                    <a:gd name="adj" fmla="val 12536"/>
                  </a:avLst>
                </a:prstGeom>
                <a:solidFill>
                  <a:srgbClr val="000000"/>
                </a:solidFill>
                <a:ln w="9525">
                  <a:solidFill>
                    <a:srgbClr val="000000"/>
                  </a:solidFill>
                  <a:round/>
                  <a:headEnd/>
                  <a:tailEnd/>
                </a:ln>
              </p:spPr>
              <p:txBody>
                <a:bodyPr rot="0" vert="horz" wrap="square" lIns="68580" tIns="34290" rIns="68580" bIns="34290" anchor="t" anchorCtr="0" upright="1">
                  <a:noAutofit/>
                </a:bodyPr>
                <a:lstStyle/>
                <a:p>
                  <a:endParaRPr lang="en-US" sz="1350" dirty="0"/>
                </a:p>
              </p:txBody>
            </p:sp>
            <p:sp>
              <p:nvSpPr>
                <p:cNvPr id="42" name="Rectangle 41"/>
                <p:cNvSpPr>
                  <a:spLocks noChangeArrowheads="1"/>
                </p:cNvSpPr>
                <p:nvPr/>
              </p:nvSpPr>
              <p:spPr bwMode="auto">
                <a:xfrm>
                  <a:off x="9526" y="13113"/>
                  <a:ext cx="71" cy="80"/>
                </a:xfrm>
                <a:prstGeom prst="rect">
                  <a:avLst/>
                </a:prstGeom>
                <a:solidFill>
                  <a:srgbClr val="FFFFFF"/>
                </a:solidFill>
                <a:ln w="9525">
                  <a:solidFill>
                    <a:srgbClr val="FFFFFF"/>
                  </a:solidFill>
                  <a:miter lim="800000"/>
                  <a:headEnd/>
                  <a:tailEnd/>
                </a:ln>
              </p:spPr>
              <p:txBody>
                <a:bodyPr rot="0" vert="horz" wrap="square" lIns="68580" tIns="34290" rIns="68580" bIns="34290" anchor="t" anchorCtr="0" upright="1">
                  <a:noAutofit/>
                </a:bodyPr>
                <a:lstStyle/>
                <a:p>
                  <a:endParaRPr lang="en-US" sz="1350" dirty="0"/>
                </a:p>
              </p:txBody>
            </p:sp>
          </p:grpSp>
          <p:sp>
            <p:nvSpPr>
              <p:cNvPr id="40" name="Rectangle 39"/>
              <p:cNvSpPr>
                <a:spLocks noChangeArrowheads="1"/>
              </p:cNvSpPr>
              <p:nvPr/>
            </p:nvSpPr>
            <p:spPr bwMode="auto">
              <a:xfrm>
                <a:off x="9892" y="8714"/>
                <a:ext cx="20" cy="76"/>
              </a:xfrm>
              <a:prstGeom prst="rect">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grpSp>
      </p:grpSp>
      <p:grpSp>
        <p:nvGrpSpPr>
          <p:cNvPr id="49" name="Group 48"/>
          <p:cNvGrpSpPr>
            <a:grpSpLocks/>
          </p:cNvGrpSpPr>
          <p:nvPr/>
        </p:nvGrpSpPr>
        <p:grpSpPr bwMode="auto">
          <a:xfrm>
            <a:off x="2030126" y="2059377"/>
            <a:ext cx="247650" cy="152876"/>
            <a:chOff x="9531" y="8631"/>
            <a:chExt cx="520" cy="321"/>
          </a:xfrm>
        </p:grpSpPr>
        <p:grpSp>
          <p:nvGrpSpPr>
            <p:cNvPr id="50" name="Group 49"/>
            <p:cNvGrpSpPr>
              <a:grpSpLocks/>
            </p:cNvGrpSpPr>
            <p:nvPr/>
          </p:nvGrpSpPr>
          <p:grpSpPr bwMode="auto">
            <a:xfrm>
              <a:off x="9531" y="8631"/>
              <a:ext cx="265" cy="66"/>
              <a:chOff x="9357" y="4666"/>
              <a:chExt cx="265" cy="66"/>
            </a:xfrm>
          </p:grpSpPr>
          <p:grpSp>
            <p:nvGrpSpPr>
              <p:cNvPr id="57" name="Group 56"/>
              <p:cNvGrpSpPr>
                <a:grpSpLocks/>
              </p:cNvGrpSpPr>
              <p:nvPr/>
            </p:nvGrpSpPr>
            <p:grpSpPr bwMode="auto">
              <a:xfrm flipH="1">
                <a:off x="9512" y="4693"/>
                <a:ext cx="110" cy="39"/>
                <a:chOff x="10220" y="1377"/>
                <a:chExt cx="110" cy="39"/>
              </a:xfrm>
            </p:grpSpPr>
            <p:cxnSp>
              <p:nvCxnSpPr>
                <p:cNvPr id="61" name="AutoShape 14154"/>
                <p:cNvCxnSpPr>
                  <a:cxnSpLocks noChangeShapeType="1"/>
                </p:cNvCxnSpPr>
                <p:nvPr/>
              </p:nvCxnSpPr>
              <p:spPr bwMode="auto">
                <a:xfrm flipV="1">
                  <a:off x="10220" y="1377"/>
                  <a:ext cx="53" cy="3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2" name="AutoShape 14155"/>
                <p:cNvCxnSpPr>
                  <a:cxnSpLocks noChangeShapeType="1"/>
                </p:cNvCxnSpPr>
                <p:nvPr/>
              </p:nvCxnSpPr>
              <p:spPr bwMode="auto">
                <a:xfrm>
                  <a:off x="10272" y="1377"/>
                  <a:ext cx="5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58" name="Group 57"/>
              <p:cNvGrpSpPr>
                <a:grpSpLocks/>
              </p:cNvGrpSpPr>
              <p:nvPr/>
            </p:nvGrpSpPr>
            <p:grpSpPr bwMode="auto">
              <a:xfrm flipH="1">
                <a:off x="9357" y="4666"/>
                <a:ext cx="155" cy="58"/>
                <a:chOff x="8497" y="4913"/>
                <a:chExt cx="155" cy="58"/>
              </a:xfrm>
            </p:grpSpPr>
            <p:sp>
              <p:nvSpPr>
                <p:cNvPr id="59" name="AutoShape 14157"/>
                <p:cNvSpPr>
                  <a:spLocks noChangeArrowheads="1"/>
                </p:cNvSpPr>
                <p:nvPr/>
              </p:nvSpPr>
              <p:spPr bwMode="auto">
                <a:xfrm rot="5400000">
                  <a:off x="8588" y="4906"/>
                  <a:ext cx="58" cy="71"/>
                </a:xfrm>
                <a:prstGeom prst="triangle">
                  <a:avLst>
                    <a:gd name="adj" fmla="val 46051"/>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sp>
              <p:nvSpPr>
                <p:cNvPr id="60" name="Rectangle 59"/>
                <p:cNvSpPr>
                  <a:spLocks noChangeArrowheads="1"/>
                </p:cNvSpPr>
                <p:nvPr/>
              </p:nvSpPr>
              <p:spPr bwMode="auto">
                <a:xfrm rot="-5400000">
                  <a:off x="8533" y="4897"/>
                  <a:ext cx="14" cy="86"/>
                </a:xfrm>
                <a:prstGeom prst="rect">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grpSp>
        </p:grpSp>
        <p:sp>
          <p:nvSpPr>
            <p:cNvPr id="51" name="Oval 50"/>
            <p:cNvSpPr>
              <a:spLocks noChangeArrowheads="1"/>
            </p:cNvSpPr>
            <p:nvPr/>
          </p:nvSpPr>
          <p:spPr bwMode="auto">
            <a:xfrm>
              <a:off x="9763" y="8650"/>
              <a:ext cx="288" cy="302"/>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68580" tIns="34290" rIns="68580" bIns="34290" anchor="t" anchorCtr="0" upright="1">
              <a:noAutofit/>
            </a:bodyPr>
            <a:lstStyle/>
            <a:p>
              <a:endParaRPr lang="en-US" sz="1350" dirty="0"/>
            </a:p>
          </p:txBody>
        </p:sp>
        <p:grpSp>
          <p:nvGrpSpPr>
            <p:cNvPr id="52" name="Group 51"/>
            <p:cNvGrpSpPr>
              <a:grpSpLocks/>
            </p:cNvGrpSpPr>
            <p:nvPr/>
          </p:nvGrpSpPr>
          <p:grpSpPr bwMode="auto">
            <a:xfrm>
              <a:off x="9828" y="8711"/>
              <a:ext cx="158" cy="173"/>
              <a:chOff x="9828" y="8711"/>
              <a:chExt cx="158" cy="173"/>
            </a:xfrm>
          </p:grpSpPr>
          <p:grpSp>
            <p:nvGrpSpPr>
              <p:cNvPr id="53" name="Group 52"/>
              <p:cNvGrpSpPr>
                <a:grpSpLocks/>
              </p:cNvGrpSpPr>
              <p:nvPr/>
            </p:nvGrpSpPr>
            <p:grpSpPr bwMode="auto">
              <a:xfrm>
                <a:off x="9828" y="8711"/>
                <a:ext cx="158" cy="173"/>
                <a:chOff x="9476" y="13113"/>
                <a:chExt cx="173" cy="187"/>
              </a:xfrm>
            </p:grpSpPr>
            <p:sp>
              <p:nvSpPr>
                <p:cNvPr id="55" name="AutoShape 14162"/>
                <p:cNvSpPr>
                  <a:spLocks noChangeArrowheads="1"/>
                </p:cNvSpPr>
                <p:nvPr/>
              </p:nvSpPr>
              <p:spPr bwMode="auto">
                <a:xfrm>
                  <a:off x="9476" y="13128"/>
                  <a:ext cx="173" cy="172"/>
                </a:xfrm>
                <a:prstGeom prst="donut">
                  <a:avLst>
                    <a:gd name="adj" fmla="val 12536"/>
                  </a:avLst>
                </a:prstGeom>
                <a:solidFill>
                  <a:srgbClr val="000000"/>
                </a:solidFill>
                <a:ln w="9525">
                  <a:solidFill>
                    <a:srgbClr val="000000"/>
                  </a:solidFill>
                  <a:round/>
                  <a:headEnd/>
                  <a:tailEnd/>
                </a:ln>
              </p:spPr>
              <p:txBody>
                <a:bodyPr rot="0" vert="horz" wrap="square" lIns="68580" tIns="34290" rIns="68580" bIns="34290" anchor="t" anchorCtr="0" upright="1">
                  <a:noAutofit/>
                </a:bodyPr>
                <a:lstStyle/>
                <a:p>
                  <a:endParaRPr lang="en-US" sz="1350" dirty="0"/>
                </a:p>
              </p:txBody>
            </p:sp>
            <p:sp>
              <p:nvSpPr>
                <p:cNvPr id="56" name="Rectangle 55"/>
                <p:cNvSpPr>
                  <a:spLocks noChangeArrowheads="1"/>
                </p:cNvSpPr>
                <p:nvPr/>
              </p:nvSpPr>
              <p:spPr bwMode="auto">
                <a:xfrm>
                  <a:off x="9526" y="13113"/>
                  <a:ext cx="71" cy="80"/>
                </a:xfrm>
                <a:prstGeom prst="rect">
                  <a:avLst/>
                </a:prstGeom>
                <a:solidFill>
                  <a:srgbClr val="FFFFFF"/>
                </a:solidFill>
                <a:ln w="9525">
                  <a:solidFill>
                    <a:srgbClr val="FFFFFF"/>
                  </a:solidFill>
                  <a:miter lim="800000"/>
                  <a:headEnd/>
                  <a:tailEnd/>
                </a:ln>
              </p:spPr>
              <p:txBody>
                <a:bodyPr rot="0" vert="horz" wrap="square" lIns="68580" tIns="34290" rIns="68580" bIns="34290" anchor="t" anchorCtr="0" upright="1">
                  <a:noAutofit/>
                </a:bodyPr>
                <a:lstStyle/>
                <a:p>
                  <a:endParaRPr lang="en-US" sz="1350" dirty="0"/>
                </a:p>
              </p:txBody>
            </p:sp>
          </p:grpSp>
          <p:sp>
            <p:nvSpPr>
              <p:cNvPr id="54" name="Rectangle 53"/>
              <p:cNvSpPr>
                <a:spLocks noChangeArrowheads="1"/>
              </p:cNvSpPr>
              <p:nvPr/>
            </p:nvSpPr>
            <p:spPr bwMode="auto">
              <a:xfrm>
                <a:off x="9892" y="8714"/>
                <a:ext cx="20" cy="76"/>
              </a:xfrm>
              <a:prstGeom prst="rect">
                <a:avLst/>
              </a:prstGeom>
              <a:solidFill>
                <a:srgbClr val="000000"/>
              </a:solidFill>
              <a:ln w="9525">
                <a:solidFill>
                  <a:srgbClr val="000000"/>
                </a:solidFill>
                <a:miter lim="800000"/>
                <a:headEnd/>
                <a:tailEnd/>
              </a:ln>
            </p:spPr>
            <p:txBody>
              <a:bodyPr rot="0" vert="horz" wrap="square" lIns="68580" tIns="34290" rIns="68580" bIns="34290" anchor="t" anchorCtr="0" upright="1">
                <a:noAutofit/>
              </a:bodyPr>
              <a:lstStyle/>
              <a:p>
                <a:endParaRPr lang="en-US" sz="1350" dirty="0"/>
              </a:p>
            </p:txBody>
          </p:sp>
        </p:grpSp>
      </p:grpSp>
      <p:pic>
        <p:nvPicPr>
          <p:cNvPr id="2" name="Picture 1">
            <a:extLst>
              <a:ext uri="{FF2B5EF4-FFF2-40B4-BE49-F238E27FC236}">
                <a16:creationId xmlns:a16="http://schemas.microsoft.com/office/drawing/2014/main" id="{0E6F157D-700A-57C4-19C4-FA396E2DF0D6}"/>
              </a:ext>
            </a:extLst>
          </p:cNvPr>
          <p:cNvPicPr>
            <a:picLocks noChangeAspect="1"/>
          </p:cNvPicPr>
          <p:nvPr/>
        </p:nvPicPr>
        <p:blipFill>
          <a:blip r:embed="rId2"/>
          <a:stretch>
            <a:fillRect/>
          </a:stretch>
        </p:blipFill>
        <p:spPr>
          <a:xfrm>
            <a:off x="5784295" y="1596515"/>
            <a:ext cx="1491241" cy="615738"/>
          </a:xfrm>
          <a:prstGeom prst="rect">
            <a:avLst/>
          </a:prstGeom>
        </p:spPr>
      </p:pic>
    </p:spTree>
    <p:extLst>
      <p:ext uri="{BB962C8B-B14F-4D97-AF65-F5344CB8AC3E}">
        <p14:creationId xmlns:p14="http://schemas.microsoft.com/office/powerpoint/2010/main" val="3310104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28347"/>
            <a:ext cx="8881110" cy="5273238"/>
          </a:xfrm>
          <a:prstGeom prst="rect">
            <a:avLst/>
          </a:prstGeom>
          <a:noFill/>
        </p:spPr>
        <p:txBody>
          <a:bodyPr wrap="square" rtlCol="0">
            <a:spAutoFit/>
          </a:bodyPr>
          <a:lstStyle/>
          <a:p>
            <a:pPr>
              <a:spcAft>
                <a:spcPts val="450"/>
              </a:spcAft>
            </a:pPr>
            <a:r>
              <a:rPr lang="en-US" sz="1350" b="1" dirty="0"/>
              <a:t>MESSAGES</a:t>
            </a:r>
          </a:p>
          <a:p>
            <a:pPr marL="233363" indent="-233363">
              <a:spcBef>
                <a:spcPts val="600"/>
              </a:spcBef>
              <a:spcAft>
                <a:spcPts val="600"/>
              </a:spcAft>
              <a:buFont typeface="Wingdings" panose="05000000000000000000" pitchFamily="2" charset="2"/>
              <a:buChar char="q"/>
            </a:pPr>
            <a:r>
              <a:rPr lang="en-US" sz="1400" b="1" dirty="0"/>
              <a:t>Check Messages</a:t>
            </a:r>
            <a:endParaRPr lang="en-US" sz="1400" dirty="0"/>
          </a:p>
          <a:p>
            <a:pPr marL="342900" indent="-342900">
              <a:spcBef>
                <a:spcPts val="600"/>
              </a:spcBef>
              <a:spcAft>
                <a:spcPts val="600"/>
              </a:spcAft>
              <a:buFont typeface="+mj-lt"/>
              <a:buAutoNum type="arabicPeriod"/>
            </a:pPr>
            <a:r>
              <a:rPr lang="en-US" sz="1400" dirty="0"/>
              <a:t>Select </a:t>
            </a:r>
            <a:r>
              <a:rPr lang="en-US" sz="1400" b="1" dirty="0"/>
              <a:t>Texting</a:t>
            </a:r>
            <a:r>
              <a:rPr lang="en-US" sz="1400" dirty="0"/>
              <a:t>         from the Home screen.</a:t>
            </a:r>
          </a:p>
          <a:p>
            <a:pPr marL="342900" indent="-342900">
              <a:spcBef>
                <a:spcPts val="600"/>
              </a:spcBef>
              <a:spcAft>
                <a:spcPts val="600"/>
              </a:spcAft>
              <a:buFont typeface="+mj-lt"/>
              <a:buAutoNum type="arabicPeriod"/>
            </a:pPr>
            <a:r>
              <a:rPr lang="en-US" sz="1400" dirty="0"/>
              <a:t>Select </a:t>
            </a:r>
            <a:r>
              <a:rPr lang="en-US" sz="1400" b="1" dirty="0"/>
              <a:t>Inbox</a:t>
            </a:r>
            <a:r>
              <a:rPr lang="en-US" sz="1400" dirty="0"/>
              <a:t>          from the Texting screen.</a:t>
            </a:r>
          </a:p>
          <a:p>
            <a:pPr marL="742950" lvl="1" indent="-285750">
              <a:spcBef>
                <a:spcPts val="200"/>
              </a:spcBef>
              <a:spcAft>
                <a:spcPts val="200"/>
              </a:spcAft>
              <a:buFont typeface="Arial" panose="020B0604020202020204" pitchFamily="34" charset="0"/>
              <a:buChar char="•"/>
            </a:pPr>
            <a:r>
              <a:rPr lang="en-US" sz="1400" dirty="0"/>
              <a:t>Read messages have a white opened envelope symbol      next to them. </a:t>
            </a:r>
          </a:p>
          <a:p>
            <a:pPr marL="742950" lvl="1" indent="-285750">
              <a:spcBef>
                <a:spcPts val="200"/>
              </a:spcBef>
              <a:spcAft>
                <a:spcPts val="200"/>
              </a:spcAft>
              <a:buFont typeface="Arial" panose="020B0604020202020204" pitchFamily="34" charset="0"/>
              <a:buChar char="•"/>
            </a:pPr>
            <a:r>
              <a:rPr lang="en-US" sz="1400" dirty="0"/>
              <a:t>Unread messages have a green closed envelope symbol. </a:t>
            </a:r>
          </a:p>
          <a:p>
            <a:pPr marL="742950" lvl="1" indent="-285750">
              <a:spcBef>
                <a:spcPts val="200"/>
              </a:spcBef>
              <a:spcAft>
                <a:spcPts val="200"/>
              </a:spcAft>
              <a:buFont typeface="Arial" panose="020B0604020202020204" pitchFamily="34" charset="0"/>
              <a:buChar char="•"/>
            </a:pPr>
            <a:r>
              <a:rPr lang="en-US" sz="1400" dirty="0"/>
              <a:t>A closed envelope symbol         appears at the top of the screen when an unread </a:t>
            </a:r>
            <a:br>
              <a:rPr lang="en-US" sz="1400" dirty="0"/>
            </a:br>
            <a:r>
              <a:rPr lang="en-US" sz="1400" dirty="0"/>
              <a:t>message(s) is in the Inbox.</a:t>
            </a:r>
          </a:p>
          <a:p>
            <a:pPr marL="233363" indent="-233363">
              <a:spcBef>
                <a:spcPts val="600"/>
              </a:spcBef>
              <a:spcAft>
                <a:spcPts val="600"/>
              </a:spcAft>
              <a:buFont typeface="Wingdings" panose="05000000000000000000" pitchFamily="2" charset="2"/>
              <a:buChar char="q"/>
            </a:pPr>
            <a:r>
              <a:rPr lang="en-US" sz="1400" b="1" dirty="0"/>
              <a:t>Compose Message</a:t>
            </a:r>
          </a:p>
          <a:p>
            <a:pPr marL="342900" indent="-342900">
              <a:spcBef>
                <a:spcPts val="600"/>
              </a:spcBef>
              <a:spcAft>
                <a:spcPts val="600"/>
              </a:spcAft>
              <a:buFont typeface="+mj-lt"/>
              <a:buAutoNum type="arabicPeriod"/>
            </a:pPr>
            <a:r>
              <a:rPr lang="en-US" sz="1400" dirty="0"/>
              <a:t>Select Texting         from the Home screen.</a:t>
            </a:r>
          </a:p>
          <a:p>
            <a:pPr marL="342900" indent="-342900">
              <a:spcBef>
                <a:spcPts val="600"/>
              </a:spcBef>
              <a:spcAft>
                <a:spcPts val="600"/>
              </a:spcAft>
              <a:buFont typeface="+mj-lt"/>
              <a:buAutoNum type="arabicPeriod"/>
            </a:pPr>
            <a:r>
              <a:rPr lang="en-US" sz="1400" dirty="0"/>
              <a:t>Select Compose         from the Texting screen . </a:t>
            </a:r>
          </a:p>
          <a:p>
            <a:pPr>
              <a:spcBef>
                <a:spcPts val="600"/>
              </a:spcBef>
              <a:spcAft>
                <a:spcPts val="600"/>
              </a:spcAft>
            </a:pPr>
            <a:r>
              <a:rPr lang="en-US" sz="1400" dirty="0"/>
              <a:t>        NOTE: From the Compose menu, you can enter, edit, and send canned messages, free-text messages, or a     </a:t>
            </a:r>
            <a:br>
              <a:rPr lang="en-US" sz="1400" dirty="0"/>
            </a:br>
            <a:r>
              <a:rPr lang="en-US" sz="1400" dirty="0"/>
              <a:t>        combination of canned and free-text messages to: NOC server, predefined list of email addresses, and/or any email </a:t>
            </a:r>
            <a:br>
              <a:rPr lang="en-US" sz="1400" dirty="0"/>
            </a:br>
            <a:r>
              <a:rPr lang="en-US" sz="1400" dirty="0"/>
              <a:t>         addresses entered via the keyboards. </a:t>
            </a:r>
          </a:p>
          <a:p>
            <a:pPr marL="233363" indent="-233363">
              <a:spcBef>
                <a:spcPts val="600"/>
              </a:spcBef>
              <a:spcAft>
                <a:spcPts val="600"/>
              </a:spcAft>
              <a:buFont typeface="Wingdings" panose="05000000000000000000" pitchFamily="2" charset="2"/>
              <a:buChar char="q"/>
            </a:pPr>
            <a:r>
              <a:rPr lang="en-US" sz="1400" b="1" dirty="0"/>
              <a:t>Sent Messages</a:t>
            </a:r>
            <a:endParaRPr lang="en-US" sz="1400" dirty="0"/>
          </a:p>
          <a:p>
            <a:pPr marL="342900" indent="-342900">
              <a:spcBef>
                <a:spcPts val="600"/>
              </a:spcBef>
              <a:spcAft>
                <a:spcPts val="600"/>
              </a:spcAft>
              <a:buFont typeface="+mj-lt"/>
              <a:buAutoNum type="arabicPeriod"/>
            </a:pPr>
            <a:r>
              <a:rPr lang="en-US" sz="1400" dirty="0"/>
              <a:t>Select Texting           from the Home screen, then select Sent           from the Texting screen . This displays a list of messages that were successfully sent to the NOC. A message can be resent, forwarded, or deleted.</a:t>
            </a:r>
            <a:endParaRPr lang="en-US" sz="1050" dirty="0"/>
          </a:p>
        </p:txBody>
      </p:sp>
      <p:pic>
        <p:nvPicPr>
          <p:cNvPr id="14" name="Picture 13" descr="Message"/>
          <p:cNvPicPr/>
          <p:nvPr/>
        </p:nvPicPr>
        <p:blipFill>
          <a:blip r:embed="rId2">
            <a:extLst>
              <a:ext uri="{28A0092B-C50C-407E-A947-70E740481C1C}">
                <a14:useLocalDpi xmlns:a14="http://schemas.microsoft.com/office/drawing/2010/main" val="0"/>
              </a:ext>
            </a:extLst>
          </a:blip>
          <a:srcRect/>
          <a:stretch>
            <a:fillRect/>
          </a:stretch>
        </p:blipFill>
        <p:spPr bwMode="auto">
          <a:xfrm>
            <a:off x="1474239" y="1877075"/>
            <a:ext cx="270568" cy="305771"/>
          </a:xfrm>
          <a:prstGeom prst="rect">
            <a:avLst/>
          </a:prstGeom>
          <a:noFill/>
        </p:spPr>
      </p:pic>
      <p:pic>
        <p:nvPicPr>
          <p:cNvPr id="15" name="Picture 14" descr="Inbox"/>
          <p:cNvPicPr/>
          <p:nvPr/>
        </p:nvPicPr>
        <p:blipFill>
          <a:blip r:embed="rId3">
            <a:extLst>
              <a:ext uri="{28A0092B-C50C-407E-A947-70E740481C1C}">
                <a14:useLocalDpi xmlns:a14="http://schemas.microsoft.com/office/drawing/2010/main" val="0"/>
              </a:ext>
            </a:extLst>
          </a:blip>
          <a:srcRect/>
          <a:stretch>
            <a:fillRect/>
          </a:stretch>
        </p:blipFill>
        <p:spPr bwMode="auto">
          <a:xfrm>
            <a:off x="1335458" y="2227882"/>
            <a:ext cx="301625" cy="301625"/>
          </a:xfrm>
          <a:prstGeom prst="rect">
            <a:avLst/>
          </a:prstGeom>
          <a:noFill/>
        </p:spPr>
      </p:pic>
      <p:grpSp>
        <p:nvGrpSpPr>
          <p:cNvPr id="16" name="Group 15"/>
          <p:cNvGrpSpPr>
            <a:grpSpLocks/>
          </p:cNvGrpSpPr>
          <p:nvPr/>
        </p:nvGrpSpPr>
        <p:grpSpPr bwMode="auto">
          <a:xfrm>
            <a:off x="4762373" y="2600728"/>
            <a:ext cx="155575" cy="138430"/>
            <a:chOff x="10065" y="1755"/>
            <a:chExt cx="245" cy="218"/>
          </a:xfrm>
        </p:grpSpPr>
        <p:sp>
          <p:nvSpPr>
            <p:cNvPr id="17" name="Rectangle 16"/>
            <p:cNvSpPr>
              <a:spLocks noChangeArrowheads="1"/>
            </p:cNvSpPr>
            <p:nvPr/>
          </p:nvSpPr>
          <p:spPr bwMode="auto">
            <a:xfrm>
              <a:off x="10065" y="1843"/>
              <a:ext cx="245" cy="13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cxnSp>
          <p:nvCxnSpPr>
            <p:cNvPr id="18" name="AutoShape 9340"/>
            <p:cNvCxnSpPr>
              <a:cxnSpLocks noChangeShapeType="1"/>
            </p:cNvCxnSpPr>
            <p:nvPr/>
          </p:nvCxnSpPr>
          <p:spPr bwMode="auto">
            <a:xfrm flipV="1">
              <a:off x="10065" y="1843"/>
              <a:ext cx="245" cy="13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9" name="AutoShape 9341"/>
            <p:cNvCxnSpPr>
              <a:cxnSpLocks noChangeShapeType="1"/>
            </p:cNvCxnSpPr>
            <p:nvPr/>
          </p:nvCxnSpPr>
          <p:spPr bwMode="auto">
            <a:xfrm flipH="1" flipV="1">
              <a:off x="10065" y="1843"/>
              <a:ext cx="245" cy="13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20" name="Group 19"/>
            <p:cNvGrpSpPr>
              <a:grpSpLocks/>
            </p:cNvGrpSpPr>
            <p:nvPr/>
          </p:nvGrpSpPr>
          <p:grpSpPr bwMode="auto">
            <a:xfrm>
              <a:off x="10065" y="1755"/>
              <a:ext cx="245" cy="80"/>
              <a:chOff x="9755" y="14375"/>
              <a:chExt cx="245" cy="80"/>
            </a:xfrm>
          </p:grpSpPr>
          <p:cxnSp>
            <p:nvCxnSpPr>
              <p:cNvPr id="21" name="AutoShape 9343"/>
              <p:cNvCxnSpPr>
                <a:cxnSpLocks noChangeShapeType="1"/>
              </p:cNvCxnSpPr>
              <p:nvPr/>
            </p:nvCxnSpPr>
            <p:spPr bwMode="auto">
              <a:xfrm>
                <a:off x="9879" y="14375"/>
                <a:ext cx="121" cy="8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9344"/>
              <p:cNvCxnSpPr>
                <a:cxnSpLocks noChangeShapeType="1"/>
              </p:cNvCxnSpPr>
              <p:nvPr/>
            </p:nvCxnSpPr>
            <p:spPr bwMode="auto">
              <a:xfrm flipH="1">
                <a:off x="9755" y="14375"/>
                <a:ext cx="124" cy="8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pic>
        <p:nvPicPr>
          <p:cNvPr id="24" name="Picture 23"/>
          <p:cNvPicPr>
            <a:picLocks noChangeAspect="1"/>
          </p:cNvPicPr>
          <p:nvPr/>
        </p:nvPicPr>
        <p:blipFill>
          <a:blip r:embed="rId4"/>
          <a:stretch>
            <a:fillRect/>
          </a:stretch>
        </p:blipFill>
        <p:spPr>
          <a:xfrm>
            <a:off x="2710012" y="3108405"/>
            <a:ext cx="293629" cy="207565"/>
          </a:xfrm>
          <a:prstGeom prst="rect">
            <a:avLst/>
          </a:prstGeom>
        </p:spPr>
      </p:pic>
      <p:pic>
        <p:nvPicPr>
          <p:cNvPr id="25" name="Picture 24" descr="Message"/>
          <p:cNvPicPr/>
          <p:nvPr/>
        </p:nvPicPr>
        <p:blipFill>
          <a:blip r:embed="rId2">
            <a:extLst>
              <a:ext uri="{28A0092B-C50C-407E-A947-70E740481C1C}">
                <a14:useLocalDpi xmlns:a14="http://schemas.microsoft.com/office/drawing/2010/main" val="0"/>
              </a:ext>
            </a:extLst>
          </a:blip>
          <a:srcRect/>
          <a:stretch>
            <a:fillRect/>
          </a:stretch>
        </p:blipFill>
        <p:spPr bwMode="auto">
          <a:xfrm>
            <a:off x="1474239" y="3920056"/>
            <a:ext cx="246043" cy="261391"/>
          </a:xfrm>
          <a:prstGeom prst="rect">
            <a:avLst/>
          </a:prstGeom>
          <a:noFill/>
        </p:spPr>
      </p:pic>
      <p:pic>
        <p:nvPicPr>
          <p:cNvPr id="26" name="Picture 25" descr="Compose"/>
          <p:cNvPicPr/>
          <p:nvPr/>
        </p:nvPicPr>
        <p:blipFill>
          <a:blip r:embed="rId5">
            <a:extLst>
              <a:ext uri="{28A0092B-C50C-407E-A947-70E740481C1C}">
                <a14:useLocalDpi xmlns:a14="http://schemas.microsoft.com/office/drawing/2010/main" val="0"/>
              </a:ext>
            </a:extLst>
          </a:blip>
          <a:srcRect/>
          <a:stretch>
            <a:fillRect/>
          </a:stretch>
        </p:blipFill>
        <p:spPr bwMode="auto">
          <a:xfrm>
            <a:off x="1615800" y="4249148"/>
            <a:ext cx="293850" cy="312970"/>
          </a:xfrm>
          <a:prstGeom prst="rect">
            <a:avLst/>
          </a:prstGeom>
          <a:noFill/>
        </p:spPr>
      </p:pic>
      <p:pic>
        <p:nvPicPr>
          <p:cNvPr id="27" name="Picture 26" descr="Message"/>
          <p:cNvPicPr/>
          <p:nvPr/>
        </p:nvPicPr>
        <p:blipFill>
          <a:blip r:embed="rId2">
            <a:extLst>
              <a:ext uri="{28A0092B-C50C-407E-A947-70E740481C1C}">
                <a14:useLocalDpi xmlns:a14="http://schemas.microsoft.com/office/drawing/2010/main" val="0"/>
              </a:ext>
            </a:extLst>
          </a:blip>
          <a:srcRect/>
          <a:stretch>
            <a:fillRect/>
          </a:stretch>
        </p:blipFill>
        <p:spPr bwMode="auto">
          <a:xfrm>
            <a:off x="1497074" y="5786622"/>
            <a:ext cx="280018" cy="264069"/>
          </a:xfrm>
          <a:prstGeom prst="rect">
            <a:avLst/>
          </a:prstGeom>
          <a:noFill/>
        </p:spPr>
      </p:pic>
      <p:pic>
        <p:nvPicPr>
          <p:cNvPr id="29" name="Picture 28" descr="Sent"/>
          <p:cNvPicPr/>
          <p:nvPr/>
        </p:nvPicPr>
        <p:blipFill>
          <a:blip r:embed="rId6">
            <a:extLst>
              <a:ext uri="{28A0092B-C50C-407E-A947-70E740481C1C}">
                <a14:useLocalDpi xmlns:a14="http://schemas.microsoft.com/office/drawing/2010/main" val="0"/>
              </a:ext>
            </a:extLst>
          </a:blip>
          <a:srcRect/>
          <a:stretch>
            <a:fillRect/>
          </a:stretch>
        </p:blipFill>
        <p:spPr bwMode="auto">
          <a:xfrm>
            <a:off x="4802931" y="5786622"/>
            <a:ext cx="277593" cy="273600"/>
          </a:xfrm>
          <a:prstGeom prst="rect">
            <a:avLst/>
          </a:prstGeom>
          <a:noFill/>
        </p:spPr>
      </p:pic>
      <p:grpSp>
        <p:nvGrpSpPr>
          <p:cNvPr id="6" name="Group 5"/>
          <p:cNvGrpSpPr>
            <a:grpSpLocks noChangeAspect="1"/>
          </p:cNvGrpSpPr>
          <p:nvPr/>
        </p:nvGrpSpPr>
        <p:grpSpPr>
          <a:xfrm>
            <a:off x="6675120" y="2020824"/>
            <a:ext cx="2205989" cy="1810512"/>
            <a:chOff x="6750341" y="1570739"/>
            <a:chExt cx="1733333" cy="1314286"/>
          </a:xfrm>
        </p:grpSpPr>
        <p:pic>
          <p:nvPicPr>
            <p:cNvPr id="3" name="Picture 2"/>
            <p:cNvPicPr>
              <a:picLocks noChangeAspect="1"/>
            </p:cNvPicPr>
            <p:nvPr/>
          </p:nvPicPr>
          <p:blipFill>
            <a:blip r:embed="rId7"/>
            <a:stretch>
              <a:fillRect/>
            </a:stretch>
          </p:blipFill>
          <p:spPr>
            <a:xfrm>
              <a:off x="6750341" y="1570739"/>
              <a:ext cx="1733333" cy="1314286"/>
            </a:xfrm>
            <a:prstGeom prst="rect">
              <a:avLst/>
            </a:prstGeom>
          </p:spPr>
        </p:pic>
        <p:sp>
          <p:nvSpPr>
            <p:cNvPr id="5" name="Rectangle 4"/>
            <p:cNvSpPr/>
            <p:nvPr/>
          </p:nvSpPr>
          <p:spPr>
            <a:xfrm>
              <a:off x="6822517" y="1894511"/>
              <a:ext cx="375893" cy="2960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a:off x="6822517" y="2414788"/>
              <a:ext cx="375893" cy="2960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0816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28347"/>
            <a:ext cx="8881110" cy="6173485"/>
          </a:xfrm>
          <a:prstGeom prst="rect">
            <a:avLst/>
          </a:prstGeom>
          <a:noFill/>
        </p:spPr>
        <p:txBody>
          <a:bodyPr wrap="square" rtlCol="0">
            <a:spAutoFit/>
          </a:bodyPr>
          <a:lstStyle/>
          <a:p>
            <a:pPr>
              <a:spcAft>
                <a:spcPts val="450"/>
              </a:spcAft>
            </a:pPr>
            <a:r>
              <a:rPr lang="en-US" sz="1350" b="1" dirty="0"/>
              <a:t>CHARGING BATTERY</a:t>
            </a:r>
          </a:p>
          <a:p>
            <a:pPr marL="175022" indent="-175022">
              <a:spcAft>
                <a:spcPts val="450"/>
              </a:spcAft>
              <a:buFont typeface="Wingdings" panose="05000000000000000000" pitchFamily="2" charset="2"/>
              <a:buChar char="q"/>
            </a:pPr>
            <a:endParaRPr lang="en-US" sz="1350" b="1" dirty="0"/>
          </a:p>
          <a:p>
            <a:pPr marL="175022" indent="-175022">
              <a:spcBef>
                <a:spcPts val="600"/>
              </a:spcBef>
              <a:spcAft>
                <a:spcPts val="600"/>
              </a:spcAft>
              <a:buFont typeface="Wingdings" panose="05000000000000000000" pitchFamily="2" charset="2"/>
              <a:buChar char="q"/>
            </a:pPr>
            <a:r>
              <a:rPr lang="en-US" sz="1400" dirty="0"/>
              <a:t>Fully charge the SHOUT tw before use. The SHOUT tw must be kept in environments between 0°C (32°F) and 45°C (113°F) when charging.</a:t>
            </a:r>
          </a:p>
          <a:p>
            <a:pPr marL="175022" indent="-175022">
              <a:spcBef>
                <a:spcPts val="600"/>
              </a:spcBef>
              <a:spcAft>
                <a:spcPts val="600"/>
              </a:spcAft>
              <a:buFont typeface="Wingdings" panose="05000000000000000000" pitchFamily="2" charset="2"/>
              <a:buChar char="q"/>
            </a:pPr>
            <a:r>
              <a:rPr lang="en-US" sz="1400" dirty="0"/>
              <a:t>The SHOUT tw can be charged with the supplied AC wall adapter or connect to a standard USB device.</a:t>
            </a:r>
          </a:p>
          <a:p>
            <a:pPr>
              <a:spcBef>
                <a:spcPts val="600"/>
              </a:spcBef>
              <a:spcAft>
                <a:spcPts val="600"/>
              </a:spcAft>
            </a:pPr>
            <a:r>
              <a:rPr lang="en-US" sz="1400" dirty="0"/>
              <a:t>     </a:t>
            </a:r>
            <a:r>
              <a:rPr lang="en-US" sz="1400" b="1" dirty="0"/>
              <a:t>NOTE</a:t>
            </a:r>
            <a:r>
              <a:rPr lang="en-US" sz="1400" dirty="0"/>
              <a:t>: the battery symbol turns red when the remaining power is less than 20%. A warning message appears when </a:t>
            </a:r>
            <a:br>
              <a:rPr lang="en-US" sz="1400" dirty="0"/>
            </a:br>
            <a:r>
              <a:rPr lang="en-US" sz="1400" dirty="0"/>
              <a:t>     the remaining power is less than 10%.</a:t>
            </a:r>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marL="175022" indent="-175022">
              <a:spcAft>
                <a:spcPts val="450"/>
              </a:spcAft>
              <a:buFont typeface="Wingdings" panose="05000000000000000000" pitchFamily="2" charset="2"/>
              <a:buChar char="q"/>
            </a:pPr>
            <a:endParaRPr lang="en-US" sz="1050" dirty="0"/>
          </a:p>
          <a:p>
            <a:pPr>
              <a:spcAft>
                <a:spcPts val="450"/>
              </a:spcAft>
            </a:pPr>
            <a:endParaRPr lang="en-US" sz="1050" dirty="0"/>
          </a:p>
        </p:txBody>
      </p:sp>
      <p:grpSp>
        <p:nvGrpSpPr>
          <p:cNvPr id="11" name="Group 10"/>
          <p:cNvGrpSpPr>
            <a:grpSpLocks/>
          </p:cNvGrpSpPr>
          <p:nvPr/>
        </p:nvGrpSpPr>
        <p:grpSpPr bwMode="auto">
          <a:xfrm>
            <a:off x="4175760" y="3897688"/>
            <a:ext cx="4705350" cy="2672715"/>
            <a:chOff x="3150" y="6081"/>
            <a:chExt cx="7410" cy="4209"/>
          </a:xfrm>
        </p:grpSpPr>
        <p:grpSp>
          <p:nvGrpSpPr>
            <p:cNvPr id="12" name="Group 11"/>
            <p:cNvGrpSpPr>
              <a:grpSpLocks/>
            </p:cNvGrpSpPr>
            <p:nvPr/>
          </p:nvGrpSpPr>
          <p:grpSpPr bwMode="auto">
            <a:xfrm>
              <a:off x="3150" y="6096"/>
              <a:ext cx="7410" cy="566"/>
              <a:chOff x="3290" y="9960"/>
              <a:chExt cx="7090" cy="615"/>
            </a:xfrm>
          </p:grpSpPr>
          <p:sp>
            <p:nvSpPr>
              <p:cNvPr id="14" name="Rectangle 13"/>
              <p:cNvSpPr>
                <a:spLocks noChangeArrowheads="1"/>
              </p:cNvSpPr>
              <p:nvPr/>
            </p:nvSpPr>
            <p:spPr bwMode="auto">
              <a:xfrm>
                <a:off x="3290" y="9960"/>
                <a:ext cx="7090" cy="615"/>
              </a:xfrm>
              <a:prstGeom prst="rect">
                <a:avLst/>
              </a:prstGeom>
              <a:solidFill>
                <a:srgbClr val="000000"/>
              </a:solidFill>
              <a:ln w="19050">
                <a:solidFill>
                  <a:srgbClr val="000000"/>
                </a:solidFill>
                <a:miter lim="800000"/>
                <a:headEnd/>
                <a:tailEnd/>
              </a:ln>
            </p:spPr>
            <p:txBody>
              <a:bodyPr rot="0" vert="horz" wrap="square" lIns="91440" tIns="45720" rIns="91440" bIns="45720" anchor="t" anchorCtr="0" upright="1">
                <a:noAutofit/>
              </a:bodyPr>
              <a:lstStyle/>
              <a:p>
                <a:endParaRPr lang="en-US" dirty="0"/>
              </a:p>
            </p:txBody>
          </p:sp>
          <p:pic>
            <p:nvPicPr>
              <p:cNvPr id="15" name="Picture 14" descr="MCj043475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4" y="10020"/>
                <a:ext cx="564"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grpSp>
        <p:sp>
          <p:nvSpPr>
            <p:cNvPr id="13" name="Text Box 14568"/>
            <p:cNvSpPr txBox="1">
              <a:spLocks noChangeArrowheads="1"/>
            </p:cNvSpPr>
            <p:nvPr/>
          </p:nvSpPr>
          <p:spPr bwMode="auto">
            <a:xfrm>
              <a:off x="3150" y="6081"/>
              <a:ext cx="7410" cy="4209"/>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marL="0" marR="0" algn="ctr">
                <a:spcBef>
                  <a:spcPts val="600"/>
                </a:spcBef>
                <a:spcAft>
                  <a:spcPts val="600"/>
                </a:spcAft>
              </a:pPr>
              <a:r>
                <a:rPr lang="en-US" sz="1400" b="1" dirty="0">
                  <a:solidFill>
                    <a:srgbClr val="FFFFFF"/>
                  </a:solidFill>
                  <a:effectLst/>
                  <a:latin typeface="Verdana" panose="020B0604030504040204" pitchFamily="34" charset="0"/>
                  <a:ea typeface="MS Mincho"/>
                  <a:cs typeface="Times New Roman" panose="02020603050405020304" pitchFamily="18" charset="0"/>
                </a:rPr>
                <a:t>WARNING!</a:t>
              </a:r>
              <a:endParaRPr lang="en-US" sz="1000" dirty="0">
                <a:effectLst/>
                <a:latin typeface="Verdana" panose="020B0604030504040204" pitchFamily="34" charset="0"/>
                <a:ea typeface="MS Mincho"/>
                <a:cs typeface="Times New Roman" panose="02020603050405020304" pitchFamily="18" charset="0"/>
              </a:endParaRPr>
            </a:p>
            <a:p>
              <a:pPr marL="91440" marR="91440" algn="just">
                <a:lnSpc>
                  <a:spcPts val="1300"/>
                </a:lnSpc>
                <a:spcBef>
                  <a:spcPts val="1200"/>
                </a:spcBef>
                <a:spcAft>
                  <a:spcPts val="600"/>
                </a:spcAft>
              </a:pPr>
              <a:r>
                <a:rPr lang="en-US" sz="1000" dirty="0">
                  <a:effectLst/>
                  <a:latin typeface="Verdana" panose="020B0604030504040204" pitchFamily="34" charset="0"/>
                  <a:ea typeface="MS Mincho"/>
                  <a:cs typeface="Arial" panose="020B0604020202020204" pitchFamily="34" charset="0"/>
                </a:rPr>
                <a:t>All batteries can cause property damage, injury, or burns if a conductive material, such as jewelry or keys, touches exposed terminals. The material may complete an electrical circuit and become extremely hot. To protect against such unwanted current drain, exercise care in handling any charged battery, particularly when placing it inside your pocket, purse, or other container with metal objects.</a:t>
              </a:r>
              <a:endParaRPr lang="en-US" sz="1000" dirty="0">
                <a:effectLst/>
                <a:latin typeface="Verdana" panose="020B0604030504040204" pitchFamily="34" charset="0"/>
                <a:ea typeface="MS Mincho"/>
                <a:cs typeface="Times New Roman" panose="02020603050405020304" pitchFamily="18" charset="0"/>
              </a:endParaRPr>
            </a:p>
            <a:p>
              <a:pPr marL="91440" marR="91440" algn="just">
                <a:lnSpc>
                  <a:spcPts val="1300"/>
                </a:lnSpc>
                <a:spcBef>
                  <a:spcPts val="1200"/>
                </a:spcBef>
                <a:spcAft>
                  <a:spcPts val="600"/>
                </a:spcAft>
              </a:pPr>
              <a:r>
                <a:rPr lang="en-US" sz="1000" dirty="0">
                  <a:effectLst/>
                  <a:latin typeface="Verdana" panose="020B0604030504040204" pitchFamily="34" charset="0"/>
                  <a:ea typeface="MS Mincho"/>
                  <a:cs typeface="Arial" panose="020B0604020202020204" pitchFamily="34" charset="0"/>
                </a:rPr>
                <a:t>Do not disassemble the SHOUT ts for battery replacement. Return it to NAL Research for services. Risk of explosion if battery is replaced with an incorrect type. Dispose of the batteries (ts) according to local, state, and federal regulations or laws.</a:t>
              </a:r>
              <a:endParaRPr lang="en-US" sz="1000" dirty="0">
                <a:effectLst/>
                <a:latin typeface="Verdana" panose="020B0604030504040204" pitchFamily="34" charset="0"/>
                <a:ea typeface="MS Mincho"/>
                <a:cs typeface="Times New Roman" panose="02020603050405020304" pitchFamily="18" charset="0"/>
              </a:endParaRPr>
            </a:p>
          </p:txBody>
        </p:sp>
      </p:grpSp>
      <p:pic>
        <p:nvPicPr>
          <p:cNvPr id="2" name="Picture 1"/>
          <p:cNvPicPr>
            <a:picLocks noChangeAspect="1"/>
          </p:cNvPicPr>
          <p:nvPr/>
        </p:nvPicPr>
        <p:blipFill>
          <a:blip r:embed="rId3"/>
          <a:stretch>
            <a:fillRect/>
          </a:stretch>
        </p:blipFill>
        <p:spPr>
          <a:xfrm>
            <a:off x="284066" y="3509139"/>
            <a:ext cx="2960042" cy="3208303"/>
          </a:xfrm>
          <a:prstGeom prst="rect">
            <a:avLst/>
          </a:prstGeom>
        </p:spPr>
      </p:pic>
    </p:spTree>
    <p:extLst>
      <p:ext uri="{BB962C8B-B14F-4D97-AF65-F5344CB8AC3E}">
        <p14:creationId xmlns:p14="http://schemas.microsoft.com/office/powerpoint/2010/main" val="2040957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669</TotalTime>
  <Words>776</Words>
  <Application>Microsoft Office PowerPoint</Application>
  <PresentationFormat>On-screen Show (4:3)</PresentationFormat>
  <Paragraphs>78</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Calibri</vt:lpstr>
      <vt:lpstr>Calibri Light</vt:lpstr>
      <vt:lpstr>Impact</vt:lpstr>
      <vt:lpstr>MS Mincho</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NAL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 Nguyen</dc:creator>
  <cp:lastModifiedBy>Anh Nguyen</cp:lastModifiedBy>
  <cp:revision>49</cp:revision>
  <cp:lastPrinted>2022-12-22T12:33:32Z</cp:lastPrinted>
  <dcterms:created xsi:type="dcterms:W3CDTF">2022-12-21T14:24:23Z</dcterms:created>
  <dcterms:modified xsi:type="dcterms:W3CDTF">2022-12-28T16:01:45Z</dcterms:modified>
</cp:coreProperties>
</file>